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notesMasterIdLst>
    <p:notesMasterId r:id="rId29"/>
  </p:notesMasterIdLst>
  <p:handoutMasterIdLst>
    <p:handoutMasterId r:id="rId30"/>
  </p:handoutMasterIdLst>
  <p:sldIdLst>
    <p:sldId id="257" r:id="rId2"/>
    <p:sldId id="267" r:id="rId3"/>
    <p:sldId id="300" r:id="rId4"/>
    <p:sldId id="299" r:id="rId5"/>
    <p:sldId id="270" r:id="rId6"/>
    <p:sldId id="271" r:id="rId7"/>
    <p:sldId id="301" r:id="rId8"/>
    <p:sldId id="273" r:id="rId9"/>
    <p:sldId id="274" r:id="rId10"/>
    <p:sldId id="277" r:id="rId11"/>
    <p:sldId id="298" r:id="rId12"/>
    <p:sldId id="279" r:id="rId13"/>
    <p:sldId id="280" r:id="rId14"/>
    <p:sldId id="286" r:id="rId15"/>
    <p:sldId id="302" r:id="rId16"/>
    <p:sldId id="282" r:id="rId17"/>
    <p:sldId id="283" r:id="rId18"/>
    <p:sldId id="284" r:id="rId19"/>
    <p:sldId id="285" r:id="rId20"/>
    <p:sldId id="295" r:id="rId21"/>
    <p:sldId id="287" r:id="rId22"/>
    <p:sldId id="288" r:id="rId23"/>
    <p:sldId id="290" r:id="rId24"/>
    <p:sldId id="291" r:id="rId25"/>
    <p:sldId id="292" r:id="rId26"/>
    <p:sldId id="293" r:id="rId27"/>
    <p:sldId id="281" r:id="rId28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5B1B2E7-D219-4ACF-829B-BF9A927AB887}">
          <p14:sldIdLst>
            <p14:sldId id="257"/>
          </p14:sldIdLst>
        </p14:section>
        <p14:section name="Motivation" id="{FF35E7DE-A54D-483A-8732-F33E5F6BEE66}">
          <p14:sldIdLst>
            <p14:sldId id="267"/>
            <p14:sldId id="300"/>
            <p14:sldId id="299"/>
            <p14:sldId id="270"/>
          </p14:sldIdLst>
        </p14:section>
        <p14:section name="Definitions" id="{FCF8E0AA-2415-4BAA-905D-D6AE69828EAB}">
          <p14:sldIdLst>
            <p14:sldId id="271"/>
            <p14:sldId id="301"/>
            <p14:sldId id="273"/>
            <p14:sldId id="274"/>
            <p14:sldId id="277"/>
          </p14:sldIdLst>
        </p14:section>
        <p14:section name="Causes of Failure" id="{C4813D1A-CB02-4686-832E-1B8B0E7AC7F6}">
          <p14:sldIdLst>
            <p14:sldId id="298"/>
            <p14:sldId id="279"/>
            <p14:sldId id="280"/>
          </p14:sldIdLst>
        </p14:section>
        <p14:section name="Black-box and White-box Testing" id="{43826BEC-918D-414D-BB04-857165656EE2}">
          <p14:sldIdLst>
            <p14:sldId id="286"/>
            <p14:sldId id="302"/>
            <p14:sldId id="282"/>
            <p14:sldId id="283"/>
            <p14:sldId id="284"/>
            <p14:sldId id="285"/>
          </p14:sldIdLst>
        </p14:section>
        <p14:section name="Levels of Testing" id="{3B9B3233-B54B-4E49-8AF8-CC999BE161B1}">
          <p14:sldIdLst>
            <p14:sldId id="295"/>
            <p14:sldId id="287"/>
            <p14:sldId id="288"/>
            <p14:sldId id="290"/>
            <p14:sldId id="291"/>
          </p14:sldIdLst>
        </p14:section>
        <p14:section name="Test Activities" id="{BEDF5BCD-C5C7-40A0-B52E-44FF6C565634}">
          <p14:sldIdLst>
            <p14:sldId id="292"/>
            <p14:sldId id="293"/>
          </p14:sldIdLst>
        </p14:section>
        <p14:section name="Untitled Section" id="{34B22803-6135-4557-9803-549CD6460186}">
          <p14:sldIdLst>
            <p14:sldId id="28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528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2976" y="-78"/>
      </p:cViewPr>
      <p:guideLst>
        <p:guide orient="horz" pos="3188"/>
        <p:guide pos="211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27050" y="9784503"/>
            <a:ext cx="7838017" cy="3373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373239" y="-47443"/>
            <a:ext cx="7838017" cy="3373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663950" cy="506732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575"/>
            <a:ext cx="3663950" cy="506732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pPr>
              <a:defRPr/>
            </a:pPr>
            <a:fld id="{9D34586C-A9F1-4A31-B7C1-722FCC6D1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33670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444" y="4807584"/>
            <a:ext cx="5373412" cy="4555811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575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1E468A88-F61A-45F0-B8A6-6AD44CB79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40243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33AF45-0139-41FE-AE75-E11AF436A3C6}" type="slidenum">
              <a:rPr lang="ar-SA"/>
              <a:pPr>
                <a:defRPr/>
              </a:pPr>
              <a:t>2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468A88-F61A-45F0-B8A6-6AD44CB79A1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505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7EF90C-4C12-42DD-B87A-BF22DAAAA682}" type="slidenum">
              <a:rPr lang="ar-SA"/>
              <a:pPr>
                <a:defRPr/>
              </a:pPr>
              <a:t>21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EF55B5-CDDA-415D-BA21-524913032FAA}" type="slidenum">
              <a:rPr lang="ar-SA"/>
              <a:pPr>
                <a:defRPr/>
              </a:pPr>
              <a:t>22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DC6582-A052-4913-A5FE-7C0D24CF1E48}" type="slidenum">
              <a:rPr lang="ar-SA"/>
              <a:pPr>
                <a:defRPr/>
              </a:pPr>
              <a:t>23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4F83C4-A287-4BB5-96DE-6E24C13DFAF5}" type="slidenum">
              <a:rPr lang="ar-SA"/>
              <a:pPr>
                <a:defRPr/>
              </a:pPr>
              <a:t>24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69820969-2AB9-4A95-8F9A-F33D150AD918}" type="slidenum">
              <a:rPr lang="ar-SA" sz="1300" smtClean="0"/>
              <a:pPr/>
              <a:t>3</a:t>
            </a:fld>
            <a:endParaRPr lang="en-US" sz="1300" smtClean="0"/>
          </a:p>
        </p:txBody>
      </p:sp>
      <p:sp>
        <p:nvSpPr>
          <p:cNvPr id="378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33AF45-0139-41FE-AE75-E11AF436A3C6}" type="slidenum">
              <a:rPr lang="ar-SA"/>
              <a:pPr>
                <a:defRPr/>
              </a:pPr>
              <a:t>4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4F3135-3C21-46DE-B4C6-18F9FA40B219}" type="slidenum">
              <a:rPr lang="ar-SA"/>
              <a:pPr>
                <a:defRPr/>
              </a:pPr>
              <a:t>5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535FF1-675A-4B22-80DF-6D2D1BF9CAA0}" type="slidenum">
              <a:rPr lang="ar-SA"/>
              <a:pPr>
                <a:defRPr/>
              </a:pPr>
              <a:t>6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6D8699-FDEE-4AA0-8AD4-20020E1569A2}" type="slidenum">
              <a:rPr lang="ar-SA"/>
              <a:pPr>
                <a:defRPr/>
              </a:pPr>
              <a:t>8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F0365-A0A5-4F23-9C8F-0777FECD3631}" type="slidenum">
              <a:rPr lang="ar-SA"/>
              <a:pPr>
                <a:defRPr/>
              </a:pPr>
              <a:t>9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C5FAB3-8CD4-44A1-A84F-459C4CF8E5C6}" type="slidenum">
              <a:rPr lang="ar-SA"/>
              <a:pPr>
                <a:defRPr/>
              </a:pPr>
              <a:t>10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4BD48A-CAC6-46B6-94D8-7A6B919AF554}" type="slidenum">
              <a:rPr lang="ar-SA"/>
              <a:pPr>
                <a:defRPr/>
              </a:pPr>
              <a:t>11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66793BEA-AA7D-4593-BAA2-CB3E25155FD9}" type="datetimeFigureOut">
              <a:rPr lang="en-US" smtClean="0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3DEA8-0F2A-4902-AABD-BF4AE32A81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60117-9C35-4788-873F-31DA3B8F0DD8}" type="datetimeFigureOut">
              <a:rPr lang="en-US" smtClean="0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336E0-612B-4E34-8276-63433F6A25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9A65E-6221-461D-9A08-4C28187B11F1}" type="datetimeFigureOut">
              <a:rPr lang="en-US" smtClean="0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B0FA-E838-4747-A180-CF130C761C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A9799-888B-4C0A-BADC-CFF3412C130E}" type="datetimeFigureOut">
              <a:rPr lang="en-US" smtClean="0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C9266-CC3A-4401-B7B2-500B246E6B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152DE-005E-477D-8558-79430A3B5419}" type="datetimeFigureOut">
              <a:rPr lang="en-US" smtClean="0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1A99D-940C-4794-8EB8-F84826F138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65A88-FD2F-4D3D-BC45-F73891E6E03C}" type="datetimeFigureOut">
              <a:rPr lang="en-US" smtClean="0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FBBDD-6AE6-4A63-B18A-140FC38871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3F9AAFDC-A8F7-48C5-ADF8-AC852FE06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60B53DD1-247E-45F0-B583-EF83CC3D5F9D}" type="datetimeFigureOut">
              <a:rPr lang="en-US" smtClean="0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AAFDC-A8F7-48C5-ADF8-AC852FE06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CE99FCC-05D1-4299-AF33-CEB86593F04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F9AAFDC-A8F7-48C5-ADF8-AC852FE06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E891C-C4FD-4E93-A713-E86A6EE4F5A0}" type="datetimeFigureOut">
              <a:rPr lang="en-US" smtClean="0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B92A-2CDA-4252-A4C5-82A22A38B9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F9AAFDC-A8F7-48C5-ADF8-AC852FE06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Lecture # </a:t>
            </a:r>
            <a:r>
              <a:rPr lang="en-US" dirty="0" smtClean="0"/>
              <a:t>24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Software </a:t>
            </a:r>
            <a:r>
              <a:rPr lang="en-US" dirty="0"/>
              <a:t>Testing 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Software testing motivation.</a:t>
            </a:r>
          </a:p>
          <a:p>
            <a:r>
              <a:rPr lang="en-US" dirty="0"/>
              <a:t>What is a software testing?</a:t>
            </a:r>
          </a:p>
          <a:p>
            <a:r>
              <a:rPr lang="en-US" dirty="0"/>
              <a:t>Why software fail?</a:t>
            </a:r>
          </a:p>
          <a:p>
            <a:r>
              <a:rPr lang="en-US" dirty="0"/>
              <a:t>What is cost of software failures?</a:t>
            </a:r>
          </a:p>
          <a:p>
            <a:r>
              <a:rPr lang="en-US" dirty="0"/>
              <a:t>What makes a good software tester?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Important Considerations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mtClean="0"/>
              <a:t>Detect system failures by choosing test inputs carefully.</a:t>
            </a:r>
          </a:p>
          <a:p>
            <a:endParaRPr lang="en-US" smtClean="0"/>
          </a:p>
          <a:p>
            <a:r>
              <a:rPr lang="en-US" smtClean="0"/>
              <a:t>Determine the faults leading to the failures detected.</a:t>
            </a:r>
          </a:p>
          <a:p>
            <a:endParaRPr lang="en-US" smtClean="0"/>
          </a:p>
          <a:p>
            <a:r>
              <a:rPr lang="en-US" smtClean="0"/>
              <a:t>Repair the faults leading to the failures detected; and</a:t>
            </a:r>
          </a:p>
          <a:p>
            <a:endParaRPr lang="en-US" smtClean="0"/>
          </a:p>
          <a:p>
            <a:r>
              <a:rPr lang="en-US" smtClean="0"/>
              <a:t>Re-test the module/system.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ABF4D4-0906-481A-9654-9AD5205E9262}" type="slidenum">
              <a:rPr lang="ar-SA"/>
              <a:pPr>
                <a:defRPr/>
              </a:pPr>
              <a:t>10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 rot="19615729">
            <a:off x="4661111" y="4379581"/>
            <a:ext cx="45960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IMPORTANT</a:t>
            </a:r>
            <a:endParaRPr 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15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9" name="PB"/>
          <p:cNvSpPr/>
          <p:nvPr/>
        </p:nvSpPr>
        <p:spPr>
          <a:xfrm>
            <a:off x="12700" y="6718300"/>
            <a:ext cx="2844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5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2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23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524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25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26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27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do Failure Occur?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76400"/>
            <a:ext cx="4395787" cy="4218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Line Callout 1 (No Border) 2"/>
          <p:cNvSpPr/>
          <p:nvPr/>
        </p:nvSpPr>
        <p:spPr>
          <a:xfrm>
            <a:off x="7086600" y="1849538"/>
            <a:ext cx="1371600" cy="838200"/>
          </a:xfrm>
          <a:prstGeom prst="callout1">
            <a:avLst>
              <a:gd name="adj1" fmla="val 56034"/>
              <a:gd name="adj2" fmla="val -738"/>
              <a:gd name="adj3" fmla="val 134594"/>
              <a:gd name="adj4" fmla="val -8474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Specification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Line Callout 1 (No Border) 7"/>
          <p:cNvSpPr/>
          <p:nvPr/>
        </p:nvSpPr>
        <p:spPr>
          <a:xfrm>
            <a:off x="762000" y="4724400"/>
            <a:ext cx="1371600" cy="838200"/>
          </a:xfrm>
          <a:prstGeom prst="callout1">
            <a:avLst>
              <a:gd name="adj1" fmla="val 51891"/>
              <a:gd name="adj2" fmla="val 87025"/>
              <a:gd name="adj3" fmla="val -28352"/>
              <a:gd name="adj4" fmla="val 1912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Design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Line Callout 1 (No Border) 8"/>
          <p:cNvSpPr/>
          <p:nvPr/>
        </p:nvSpPr>
        <p:spPr>
          <a:xfrm>
            <a:off x="533400" y="2438400"/>
            <a:ext cx="1371600" cy="838200"/>
          </a:xfrm>
          <a:prstGeom prst="callout1">
            <a:avLst>
              <a:gd name="adj1" fmla="val 51891"/>
              <a:gd name="adj2" fmla="val 87025"/>
              <a:gd name="adj3" fmla="val 61407"/>
              <a:gd name="adj4" fmla="val 1709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Coding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Line Callout 1 (No Border) 9"/>
          <p:cNvSpPr/>
          <p:nvPr/>
        </p:nvSpPr>
        <p:spPr>
          <a:xfrm>
            <a:off x="1619491" y="1143000"/>
            <a:ext cx="1371600" cy="838200"/>
          </a:xfrm>
          <a:prstGeom prst="callout1">
            <a:avLst>
              <a:gd name="adj1" fmla="val 51891"/>
              <a:gd name="adj2" fmla="val 87025"/>
              <a:gd name="adj3" fmla="val 83501"/>
              <a:gd name="adj4" fmla="val 18698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Others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56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70" name="PB"/>
          <p:cNvSpPr/>
          <p:nvPr/>
        </p:nvSpPr>
        <p:spPr>
          <a:xfrm>
            <a:off x="12700" y="6718300"/>
            <a:ext cx="313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7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57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7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5" name="section4"/>
          <p:cNvSpPr/>
          <p:nvPr/>
        </p:nvSpPr>
        <p:spPr>
          <a:xfrm>
            <a:off x="2540000" y="0"/>
            <a:ext cx="1486791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Causes of Failure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576" name="section5"/>
          <p:cNvSpPr/>
          <p:nvPr/>
        </p:nvSpPr>
        <p:spPr>
          <a:xfrm>
            <a:off x="40259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7" name="section6"/>
          <p:cNvSpPr/>
          <p:nvPr/>
        </p:nvSpPr>
        <p:spPr>
          <a:xfrm>
            <a:off x="628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8" name="section7"/>
          <p:cNvSpPr/>
          <p:nvPr/>
        </p:nvSpPr>
        <p:spPr>
          <a:xfrm>
            <a:off x="755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7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Root Causes of Failures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smtClean="0"/>
              <a:t>Inaccurate understanding of end user requirements.</a:t>
            </a:r>
          </a:p>
          <a:p>
            <a:pPr lvl="1"/>
            <a:r>
              <a:rPr lang="en-US" sz="2400" smtClean="0"/>
              <a:t>Inability to deal with changing requirements.</a:t>
            </a:r>
          </a:p>
          <a:p>
            <a:endParaRPr lang="en-US" sz="2800" smtClean="0"/>
          </a:p>
          <a:p>
            <a:r>
              <a:rPr lang="en-US" sz="2800" smtClean="0"/>
              <a:t>Late discovery of serious project flaws.</a:t>
            </a:r>
          </a:p>
          <a:p>
            <a:pPr lvl="1"/>
            <a:r>
              <a:rPr lang="en-US" sz="2400" smtClean="0"/>
              <a:t>For example, modules that do not fit together.</a:t>
            </a:r>
          </a:p>
          <a:p>
            <a:endParaRPr lang="en-US" sz="2800" smtClean="0"/>
          </a:p>
          <a:p>
            <a:r>
              <a:rPr lang="en-US" sz="2800" smtClean="0"/>
              <a:t>Untrustworthy build &amp; release process.</a:t>
            </a:r>
          </a:p>
          <a:p>
            <a:pPr lvl="1"/>
            <a:r>
              <a:rPr lang="en-US" sz="2400" smtClean="0"/>
              <a:t>Implementation team’s chaos.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25FCB5-1540-4A20-9FD6-26B5AE8970A1}" type="slidenum">
              <a:rPr lang="ar-SA"/>
              <a:pPr>
                <a:defRPr/>
              </a:pPr>
              <a:t>12</a:t>
            </a:fld>
            <a:endParaRPr lang="en-US"/>
          </a:p>
        </p:txBody>
      </p:sp>
      <p:sp>
        <p:nvSpPr>
          <p:cNvPr id="2356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6" name="PB"/>
          <p:cNvSpPr/>
          <p:nvPr/>
        </p:nvSpPr>
        <p:spPr>
          <a:xfrm>
            <a:off x="12700" y="6718300"/>
            <a:ext cx="3416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56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9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1" name="section4"/>
          <p:cNvSpPr/>
          <p:nvPr/>
        </p:nvSpPr>
        <p:spPr>
          <a:xfrm>
            <a:off x="2540000" y="0"/>
            <a:ext cx="1486791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Causes of Failure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572" name="section5"/>
          <p:cNvSpPr/>
          <p:nvPr/>
        </p:nvSpPr>
        <p:spPr>
          <a:xfrm>
            <a:off x="40259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3" name="section6"/>
          <p:cNvSpPr/>
          <p:nvPr/>
        </p:nvSpPr>
        <p:spPr>
          <a:xfrm>
            <a:off x="628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4" name="section7"/>
          <p:cNvSpPr/>
          <p:nvPr/>
        </p:nvSpPr>
        <p:spPr>
          <a:xfrm>
            <a:off x="755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Failure Costs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89150"/>
            <a:ext cx="6723063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91" name="PB"/>
          <p:cNvSpPr/>
          <p:nvPr/>
        </p:nvSpPr>
        <p:spPr>
          <a:xfrm>
            <a:off x="12700" y="6718300"/>
            <a:ext cx="370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9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59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9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95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96" name="section4"/>
          <p:cNvSpPr/>
          <p:nvPr/>
        </p:nvSpPr>
        <p:spPr>
          <a:xfrm>
            <a:off x="2540000" y="0"/>
            <a:ext cx="1486791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Causes of Failure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597" name="section5"/>
          <p:cNvSpPr/>
          <p:nvPr/>
        </p:nvSpPr>
        <p:spPr>
          <a:xfrm>
            <a:off x="40259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98" name="section6"/>
          <p:cNvSpPr/>
          <p:nvPr/>
        </p:nvSpPr>
        <p:spPr>
          <a:xfrm>
            <a:off x="628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99" name="section7"/>
          <p:cNvSpPr/>
          <p:nvPr/>
        </p:nvSpPr>
        <p:spPr>
          <a:xfrm>
            <a:off x="755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dirty="0" smtClean="0"/>
              <a:t>Types of Testing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sz="3600" dirty="0" smtClean="0"/>
          </a:p>
          <a:p>
            <a:endParaRPr lang="en-US" sz="3600" dirty="0"/>
          </a:p>
          <a:p>
            <a:r>
              <a:rPr lang="en-US" sz="3600" dirty="0" smtClean="0"/>
              <a:t>Black-box </a:t>
            </a:r>
            <a:r>
              <a:rPr lang="en-US" sz="3600" dirty="0" smtClean="0"/>
              <a:t>Testing</a:t>
            </a:r>
          </a:p>
          <a:p>
            <a:endParaRPr lang="en-US" sz="3600" dirty="0" smtClean="0"/>
          </a:p>
          <a:p>
            <a:r>
              <a:rPr lang="en-US" sz="3600" dirty="0" smtClean="0"/>
              <a:t>White-Box </a:t>
            </a:r>
            <a:r>
              <a:rPr lang="en-US" sz="3600" dirty="0" smtClean="0"/>
              <a:t>Testing</a:t>
            </a:r>
            <a:endParaRPr lang="en-US" sz="3600" dirty="0"/>
          </a:p>
        </p:txBody>
      </p:sp>
      <p:sp>
        <p:nvSpPr>
          <p:cNvPr id="256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4" name="PB"/>
          <p:cNvSpPr/>
          <p:nvPr/>
        </p:nvSpPr>
        <p:spPr>
          <a:xfrm>
            <a:off x="12700" y="6718300"/>
            <a:ext cx="398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61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7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1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19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20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621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22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3607A2FF-5ADA-4B69-A1FD-50D555415973}" type="slidenum">
              <a:rPr lang="ar-SA" sz="1400" smtClean="0">
                <a:cs typeface="Arial" charset="0"/>
              </a:rPr>
              <a:pPr/>
              <a:t>15</a:t>
            </a:fld>
            <a:endParaRPr lang="en-US" sz="1400" smtClean="0">
              <a:cs typeface="Arial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Black-Box Testing</a:t>
            </a:r>
          </a:p>
        </p:txBody>
      </p:sp>
      <p:grpSp>
        <p:nvGrpSpPr>
          <p:cNvPr id="19460" name="Group 3"/>
          <p:cNvGrpSpPr>
            <a:grpSpLocks/>
          </p:cNvGrpSpPr>
          <p:nvPr/>
        </p:nvGrpSpPr>
        <p:grpSpPr bwMode="auto">
          <a:xfrm>
            <a:off x="1447800" y="1560513"/>
            <a:ext cx="6146800" cy="4764087"/>
            <a:chOff x="1575" y="983"/>
            <a:chExt cx="3232" cy="2343"/>
          </a:xfrm>
        </p:grpSpPr>
        <p:grpSp>
          <p:nvGrpSpPr>
            <p:cNvPr id="19461" name="Group 4"/>
            <p:cNvGrpSpPr>
              <a:grpSpLocks/>
            </p:cNvGrpSpPr>
            <p:nvPr/>
          </p:nvGrpSpPr>
          <p:grpSpPr bwMode="auto">
            <a:xfrm>
              <a:off x="3904" y="1259"/>
              <a:ext cx="760" cy="730"/>
              <a:chOff x="3808" y="1163"/>
              <a:chExt cx="760" cy="730"/>
            </a:xfrm>
          </p:grpSpPr>
          <p:sp>
            <p:nvSpPr>
              <p:cNvPr id="19486" name="Freeform 5"/>
              <p:cNvSpPr>
                <a:spLocks/>
              </p:cNvSpPr>
              <p:nvPr/>
            </p:nvSpPr>
            <p:spPr bwMode="auto">
              <a:xfrm>
                <a:off x="4340" y="1598"/>
                <a:ext cx="94" cy="228"/>
              </a:xfrm>
              <a:custGeom>
                <a:avLst/>
                <a:gdLst>
                  <a:gd name="T0" fmla="*/ 93 w 94"/>
                  <a:gd name="T1" fmla="*/ 227 h 228"/>
                  <a:gd name="T2" fmla="*/ 93 w 94"/>
                  <a:gd name="T3" fmla="*/ 65 h 228"/>
                  <a:gd name="T4" fmla="*/ 0 w 94"/>
                  <a:gd name="T5" fmla="*/ 0 h 228"/>
                  <a:gd name="T6" fmla="*/ 0 w 94"/>
                  <a:gd name="T7" fmla="*/ 162 h 228"/>
                  <a:gd name="T8" fmla="*/ 93 w 94"/>
                  <a:gd name="T9" fmla="*/ 227 h 2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228"/>
                  <a:gd name="T17" fmla="*/ 94 w 94"/>
                  <a:gd name="T18" fmla="*/ 228 h 2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228">
                    <a:moveTo>
                      <a:pt x="93" y="227"/>
                    </a:moveTo>
                    <a:lnTo>
                      <a:pt x="93" y="65"/>
                    </a:lnTo>
                    <a:lnTo>
                      <a:pt x="0" y="0"/>
                    </a:lnTo>
                    <a:lnTo>
                      <a:pt x="0" y="162"/>
                    </a:lnTo>
                    <a:lnTo>
                      <a:pt x="93" y="227"/>
                    </a:lnTo>
                  </a:path>
                </a:pathLst>
              </a:custGeom>
              <a:solidFill>
                <a:srgbClr val="009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7" name="Freeform 6"/>
              <p:cNvSpPr>
                <a:spLocks/>
              </p:cNvSpPr>
              <p:nvPr/>
            </p:nvSpPr>
            <p:spPr bwMode="auto">
              <a:xfrm>
                <a:off x="3907" y="1230"/>
                <a:ext cx="661" cy="663"/>
              </a:xfrm>
              <a:custGeom>
                <a:avLst/>
                <a:gdLst>
                  <a:gd name="T0" fmla="*/ 528 w 661"/>
                  <a:gd name="T1" fmla="*/ 165 h 663"/>
                  <a:gd name="T2" fmla="*/ 0 w 661"/>
                  <a:gd name="T3" fmla="*/ 364 h 663"/>
                  <a:gd name="T4" fmla="*/ 0 w 661"/>
                  <a:gd name="T5" fmla="*/ 662 h 663"/>
                  <a:gd name="T6" fmla="*/ 528 w 661"/>
                  <a:gd name="T7" fmla="*/ 430 h 663"/>
                  <a:gd name="T8" fmla="*/ 528 w 661"/>
                  <a:gd name="T9" fmla="*/ 596 h 663"/>
                  <a:gd name="T10" fmla="*/ 660 w 661"/>
                  <a:gd name="T11" fmla="*/ 265 h 663"/>
                  <a:gd name="T12" fmla="*/ 528 w 661"/>
                  <a:gd name="T13" fmla="*/ 0 h 663"/>
                  <a:gd name="T14" fmla="*/ 528 w 661"/>
                  <a:gd name="T15" fmla="*/ 165 h 6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1"/>
                  <a:gd name="T25" fmla="*/ 0 h 663"/>
                  <a:gd name="T26" fmla="*/ 661 w 661"/>
                  <a:gd name="T27" fmla="*/ 663 h 6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1" h="663">
                    <a:moveTo>
                      <a:pt x="528" y="165"/>
                    </a:moveTo>
                    <a:lnTo>
                      <a:pt x="0" y="364"/>
                    </a:lnTo>
                    <a:lnTo>
                      <a:pt x="0" y="662"/>
                    </a:lnTo>
                    <a:lnTo>
                      <a:pt x="528" y="430"/>
                    </a:lnTo>
                    <a:lnTo>
                      <a:pt x="528" y="596"/>
                    </a:lnTo>
                    <a:lnTo>
                      <a:pt x="660" y="265"/>
                    </a:lnTo>
                    <a:lnTo>
                      <a:pt x="528" y="0"/>
                    </a:lnTo>
                    <a:lnTo>
                      <a:pt x="528" y="165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8" name="Freeform 7"/>
              <p:cNvSpPr>
                <a:spLocks/>
              </p:cNvSpPr>
              <p:nvPr/>
            </p:nvSpPr>
            <p:spPr bwMode="auto">
              <a:xfrm>
                <a:off x="3808" y="1531"/>
                <a:ext cx="92" cy="362"/>
              </a:xfrm>
              <a:custGeom>
                <a:avLst/>
                <a:gdLst>
                  <a:gd name="T0" fmla="*/ 91 w 92"/>
                  <a:gd name="T1" fmla="*/ 66 h 362"/>
                  <a:gd name="T2" fmla="*/ 91 w 92"/>
                  <a:gd name="T3" fmla="*/ 361 h 362"/>
                  <a:gd name="T4" fmla="*/ 0 w 92"/>
                  <a:gd name="T5" fmla="*/ 295 h 362"/>
                  <a:gd name="T6" fmla="*/ 0 w 92"/>
                  <a:gd name="T7" fmla="*/ 0 h 362"/>
                  <a:gd name="T8" fmla="*/ 91 w 92"/>
                  <a:gd name="T9" fmla="*/ 66 h 3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362"/>
                  <a:gd name="T17" fmla="*/ 92 w 92"/>
                  <a:gd name="T18" fmla="*/ 362 h 3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362">
                    <a:moveTo>
                      <a:pt x="91" y="66"/>
                    </a:moveTo>
                    <a:lnTo>
                      <a:pt x="91" y="361"/>
                    </a:lnTo>
                    <a:lnTo>
                      <a:pt x="0" y="295"/>
                    </a:lnTo>
                    <a:lnTo>
                      <a:pt x="0" y="0"/>
                    </a:lnTo>
                    <a:lnTo>
                      <a:pt x="91" y="66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9" name="Freeform 8"/>
              <p:cNvSpPr>
                <a:spLocks/>
              </p:cNvSpPr>
              <p:nvPr/>
            </p:nvSpPr>
            <p:spPr bwMode="auto">
              <a:xfrm>
                <a:off x="3808" y="1330"/>
                <a:ext cx="626" cy="261"/>
              </a:xfrm>
              <a:custGeom>
                <a:avLst/>
                <a:gdLst>
                  <a:gd name="T0" fmla="*/ 0 w 626"/>
                  <a:gd name="T1" fmla="*/ 195 h 261"/>
                  <a:gd name="T2" fmla="*/ 98 w 626"/>
                  <a:gd name="T3" fmla="*/ 260 h 261"/>
                  <a:gd name="T4" fmla="*/ 625 w 626"/>
                  <a:gd name="T5" fmla="*/ 65 h 261"/>
                  <a:gd name="T6" fmla="*/ 525 w 626"/>
                  <a:gd name="T7" fmla="*/ 0 h 261"/>
                  <a:gd name="T8" fmla="*/ 0 w 626"/>
                  <a:gd name="T9" fmla="*/ 195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6"/>
                  <a:gd name="T16" fmla="*/ 0 h 261"/>
                  <a:gd name="T17" fmla="*/ 626 w 626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6" h="261">
                    <a:moveTo>
                      <a:pt x="0" y="195"/>
                    </a:moveTo>
                    <a:lnTo>
                      <a:pt x="98" y="260"/>
                    </a:lnTo>
                    <a:lnTo>
                      <a:pt x="625" y="65"/>
                    </a:lnTo>
                    <a:lnTo>
                      <a:pt x="525" y="0"/>
                    </a:lnTo>
                    <a:lnTo>
                      <a:pt x="0" y="195"/>
                    </a:lnTo>
                  </a:path>
                </a:pathLst>
              </a:custGeom>
              <a:solidFill>
                <a:srgbClr val="7F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0" name="Freeform 9"/>
              <p:cNvSpPr>
                <a:spLocks/>
              </p:cNvSpPr>
              <p:nvPr/>
            </p:nvSpPr>
            <p:spPr bwMode="auto">
              <a:xfrm>
                <a:off x="4340" y="1163"/>
                <a:ext cx="94" cy="227"/>
              </a:xfrm>
              <a:custGeom>
                <a:avLst/>
                <a:gdLst>
                  <a:gd name="T0" fmla="*/ 93 w 94"/>
                  <a:gd name="T1" fmla="*/ 65 h 227"/>
                  <a:gd name="T2" fmla="*/ 0 w 94"/>
                  <a:gd name="T3" fmla="*/ 0 h 227"/>
                  <a:gd name="T4" fmla="*/ 0 w 94"/>
                  <a:gd name="T5" fmla="*/ 161 h 227"/>
                  <a:gd name="T6" fmla="*/ 93 w 94"/>
                  <a:gd name="T7" fmla="*/ 226 h 227"/>
                  <a:gd name="T8" fmla="*/ 93 w 94"/>
                  <a:gd name="T9" fmla="*/ 65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227"/>
                  <a:gd name="T17" fmla="*/ 94 w 94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227">
                    <a:moveTo>
                      <a:pt x="93" y="65"/>
                    </a:moveTo>
                    <a:lnTo>
                      <a:pt x="0" y="0"/>
                    </a:lnTo>
                    <a:lnTo>
                      <a:pt x="0" y="161"/>
                    </a:lnTo>
                    <a:lnTo>
                      <a:pt x="93" y="226"/>
                    </a:lnTo>
                    <a:lnTo>
                      <a:pt x="93" y="65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462" name="Group 10"/>
            <p:cNvGrpSpPr>
              <a:grpSpLocks/>
            </p:cNvGrpSpPr>
            <p:nvPr/>
          </p:nvGrpSpPr>
          <p:grpSpPr bwMode="auto">
            <a:xfrm>
              <a:off x="2972" y="2528"/>
              <a:ext cx="560" cy="798"/>
              <a:chOff x="2876" y="2432"/>
              <a:chExt cx="560" cy="798"/>
            </a:xfrm>
          </p:grpSpPr>
          <p:sp>
            <p:nvSpPr>
              <p:cNvPr id="19483" name="Freeform 11"/>
              <p:cNvSpPr>
                <a:spLocks/>
              </p:cNvSpPr>
              <p:nvPr/>
            </p:nvSpPr>
            <p:spPr bwMode="auto">
              <a:xfrm>
                <a:off x="3010" y="2734"/>
                <a:ext cx="60" cy="496"/>
              </a:xfrm>
              <a:custGeom>
                <a:avLst/>
                <a:gdLst>
                  <a:gd name="T0" fmla="*/ 59 w 60"/>
                  <a:gd name="T1" fmla="*/ 495 h 496"/>
                  <a:gd name="T2" fmla="*/ 59 w 60"/>
                  <a:gd name="T3" fmla="*/ 33 h 496"/>
                  <a:gd name="T4" fmla="*/ 0 w 60"/>
                  <a:gd name="T5" fmla="*/ 0 h 496"/>
                  <a:gd name="T6" fmla="*/ 0 w 60"/>
                  <a:gd name="T7" fmla="*/ 429 h 496"/>
                  <a:gd name="T8" fmla="*/ 59 w 60"/>
                  <a:gd name="T9" fmla="*/ 495 h 4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96"/>
                  <a:gd name="T17" fmla="*/ 60 w 60"/>
                  <a:gd name="T18" fmla="*/ 496 h 4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96">
                    <a:moveTo>
                      <a:pt x="59" y="495"/>
                    </a:moveTo>
                    <a:lnTo>
                      <a:pt x="59" y="33"/>
                    </a:lnTo>
                    <a:lnTo>
                      <a:pt x="0" y="0"/>
                    </a:lnTo>
                    <a:lnTo>
                      <a:pt x="0" y="429"/>
                    </a:lnTo>
                    <a:lnTo>
                      <a:pt x="59" y="495"/>
                    </a:lnTo>
                  </a:path>
                </a:pathLst>
              </a:custGeom>
              <a:solidFill>
                <a:srgbClr val="0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4" name="Freeform 12"/>
              <p:cNvSpPr>
                <a:spLocks/>
              </p:cNvSpPr>
              <p:nvPr/>
            </p:nvSpPr>
            <p:spPr bwMode="auto">
              <a:xfrm>
                <a:off x="2943" y="2466"/>
                <a:ext cx="493" cy="764"/>
              </a:xfrm>
              <a:custGeom>
                <a:avLst/>
                <a:gdLst>
                  <a:gd name="T0" fmla="*/ 230 w 493"/>
                  <a:gd name="T1" fmla="*/ 0 h 764"/>
                  <a:gd name="T2" fmla="*/ 492 w 493"/>
                  <a:gd name="T3" fmla="*/ 133 h 764"/>
                  <a:gd name="T4" fmla="*/ 362 w 493"/>
                  <a:gd name="T5" fmla="*/ 198 h 764"/>
                  <a:gd name="T6" fmla="*/ 362 w 493"/>
                  <a:gd name="T7" fmla="*/ 663 h 764"/>
                  <a:gd name="T8" fmla="*/ 132 w 493"/>
                  <a:gd name="T9" fmla="*/ 763 h 764"/>
                  <a:gd name="T10" fmla="*/ 132 w 493"/>
                  <a:gd name="T11" fmla="*/ 299 h 764"/>
                  <a:gd name="T12" fmla="*/ 0 w 493"/>
                  <a:gd name="T13" fmla="*/ 365 h 764"/>
                  <a:gd name="T14" fmla="*/ 230 w 493"/>
                  <a:gd name="T15" fmla="*/ 0 h 7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93"/>
                  <a:gd name="T25" fmla="*/ 0 h 764"/>
                  <a:gd name="T26" fmla="*/ 493 w 493"/>
                  <a:gd name="T27" fmla="*/ 764 h 7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93" h="764">
                    <a:moveTo>
                      <a:pt x="230" y="0"/>
                    </a:moveTo>
                    <a:lnTo>
                      <a:pt x="492" y="133"/>
                    </a:lnTo>
                    <a:lnTo>
                      <a:pt x="362" y="198"/>
                    </a:lnTo>
                    <a:lnTo>
                      <a:pt x="362" y="663"/>
                    </a:lnTo>
                    <a:lnTo>
                      <a:pt x="132" y="763"/>
                    </a:lnTo>
                    <a:lnTo>
                      <a:pt x="132" y="299"/>
                    </a:lnTo>
                    <a:lnTo>
                      <a:pt x="0" y="365"/>
                    </a:lnTo>
                    <a:lnTo>
                      <a:pt x="230" y="0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5" name="Freeform 13"/>
              <p:cNvSpPr>
                <a:spLocks/>
              </p:cNvSpPr>
              <p:nvPr/>
            </p:nvSpPr>
            <p:spPr bwMode="auto">
              <a:xfrm>
                <a:off x="2876" y="2432"/>
                <a:ext cx="294" cy="396"/>
              </a:xfrm>
              <a:custGeom>
                <a:avLst/>
                <a:gdLst>
                  <a:gd name="T0" fmla="*/ 65 w 294"/>
                  <a:gd name="T1" fmla="*/ 395 h 396"/>
                  <a:gd name="T2" fmla="*/ 0 w 294"/>
                  <a:gd name="T3" fmla="*/ 362 h 396"/>
                  <a:gd name="T4" fmla="*/ 228 w 294"/>
                  <a:gd name="T5" fmla="*/ 0 h 396"/>
                  <a:gd name="T6" fmla="*/ 293 w 294"/>
                  <a:gd name="T7" fmla="*/ 33 h 396"/>
                  <a:gd name="T8" fmla="*/ 65 w 294"/>
                  <a:gd name="T9" fmla="*/ 395 h 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4"/>
                  <a:gd name="T16" fmla="*/ 0 h 396"/>
                  <a:gd name="T17" fmla="*/ 294 w 294"/>
                  <a:gd name="T18" fmla="*/ 396 h 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4" h="396">
                    <a:moveTo>
                      <a:pt x="65" y="395"/>
                    </a:moveTo>
                    <a:lnTo>
                      <a:pt x="0" y="362"/>
                    </a:lnTo>
                    <a:lnTo>
                      <a:pt x="228" y="0"/>
                    </a:lnTo>
                    <a:lnTo>
                      <a:pt x="293" y="33"/>
                    </a:lnTo>
                    <a:lnTo>
                      <a:pt x="65" y="395"/>
                    </a:lnTo>
                  </a:path>
                </a:pathLst>
              </a:custGeom>
              <a:solidFill>
                <a:srgbClr val="00B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463" name="Group 14"/>
            <p:cNvGrpSpPr>
              <a:grpSpLocks/>
            </p:cNvGrpSpPr>
            <p:nvPr/>
          </p:nvGrpSpPr>
          <p:grpSpPr bwMode="auto">
            <a:xfrm>
              <a:off x="2090" y="1384"/>
              <a:ext cx="1929" cy="1468"/>
              <a:chOff x="1994" y="1288"/>
              <a:chExt cx="1929" cy="1468"/>
            </a:xfrm>
          </p:grpSpPr>
          <p:sp>
            <p:nvSpPr>
              <p:cNvPr id="19480" name="Freeform 15"/>
              <p:cNvSpPr>
                <a:spLocks/>
              </p:cNvSpPr>
              <p:nvPr/>
            </p:nvSpPr>
            <p:spPr bwMode="auto">
              <a:xfrm>
                <a:off x="1994" y="1858"/>
                <a:ext cx="394" cy="898"/>
              </a:xfrm>
              <a:custGeom>
                <a:avLst/>
                <a:gdLst>
                  <a:gd name="T0" fmla="*/ 0 w 394"/>
                  <a:gd name="T1" fmla="*/ 0 h 898"/>
                  <a:gd name="T2" fmla="*/ 393 w 394"/>
                  <a:gd name="T3" fmla="*/ 232 h 898"/>
                  <a:gd name="T4" fmla="*/ 393 w 394"/>
                  <a:gd name="T5" fmla="*/ 897 h 898"/>
                  <a:gd name="T6" fmla="*/ 0 w 394"/>
                  <a:gd name="T7" fmla="*/ 664 h 898"/>
                  <a:gd name="T8" fmla="*/ 0 w 394"/>
                  <a:gd name="T9" fmla="*/ 0 h 8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4"/>
                  <a:gd name="T16" fmla="*/ 0 h 898"/>
                  <a:gd name="T17" fmla="*/ 394 w 394"/>
                  <a:gd name="T18" fmla="*/ 898 h 8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4" h="898">
                    <a:moveTo>
                      <a:pt x="0" y="0"/>
                    </a:moveTo>
                    <a:lnTo>
                      <a:pt x="393" y="232"/>
                    </a:lnTo>
                    <a:lnTo>
                      <a:pt x="393" y="897"/>
                    </a:lnTo>
                    <a:lnTo>
                      <a:pt x="0" y="66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8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1" name="Freeform 16"/>
              <p:cNvSpPr>
                <a:spLocks/>
              </p:cNvSpPr>
              <p:nvPr/>
            </p:nvSpPr>
            <p:spPr bwMode="auto">
              <a:xfrm>
                <a:off x="1994" y="1288"/>
                <a:ext cx="1929" cy="797"/>
              </a:xfrm>
              <a:custGeom>
                <a:avLst/>
                <a:gdLst>
                  <a:gd name="T0" fmla="*/ 0 w 1929"/>
                  <a:gd name="T1" fmla="*/ 564 h 797"/>
                  <a:gd name="T2" fmla="*/ 399 w 1929"/>
                  <a:gd name="T3" fmla="*/ 796 h 797"/>
                  <a:gd name="T4" fmla="*/ 1928 w 1929"/>
                  <a:gd name="T5" fmla="*/ 200 h 797"/>
                  <a:gd name="T6" fmla="*/ 1594 w 1929"/>
                  <a:gd name="T7" fmla="*/ 0 h 797"/>
                  <a:gd name="T8" fmla="*/ 0 w 1929"/>
                  <a:gd name="T9" fmla="*/ 564 h 7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9"/>
                  <a:gd name="T16" fmla="*/ 0 h 797"/>
                  <a:gd name="T17" fmla="*/ 1929 w 1929"/>
                  <a:gd name="T18" fmla="*/ 797 h 7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9" h="797">
                    <a:moveTo>
                      <a:pt x="0" y="564"/>
                    </a:moveTo>
                    <a:lnTo>
                      <a:pt x="399" y="796"/>
                    </a:lnTo>
                    <a:lnTo>
                      <a:pt x="1928" y="200"/>
                    </a:lnTo>
                    <a:lnTo>
                      <a:pt x="1594" y="0"/>
                    </a:lnTo>
                    <a:lnTo>
                      <a:pt x="0" y="564"/>
                    </a:lnTo>
                  </a:path>
                </a:pathLst>
              </a:custGeom>
              <a:solidFill>
                <a:srgbClr val="FF5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2" name="Freeform 17"/>
              <p:cNvSpPr>
                <a:spLocks/>
              </p:cNvSpPr>
              <p:nvPr/>
            </p:nvSpPr>
            <p:spPr bwMode="auto">
              <a:xfrm>
                <a:off x="2395" y="1490"/>
                <a:ext cx="1528" cy="1266"/>
              </a:xfrm>
              <a:custGeom>
                <a:avLst/>
                <a:gdLst>
                  <a:gd name="T0" fmla="*/ 0 w 1528"/>
                  <a:gd name="T1" fmla="*/ 598 h 1266"/>
                  <a:gd name="T2" fmla="*/ 0 w 1528"/>
                  <a:gd name="T3" fmla="*/ 1265 h 1266"/>
                  <a:gd name="T4" fmla="*/ 1527 w 1528"/>
                  <a:gd name="T5" fmla="*/ 565 h 1266"/>
                  <a:gd name="T6" fmla="*/ 1527 w 1528"/>
                  <a:gd name="T7" fmla="*/ 0 h 1266"/>
                  <a:gd name="T8" fmla="*/ 0 w 1528"/>
                  <a:gd name="T9" fmla="*/ 598 h 1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8"/>
                  <a:gd name="T16" fmla="*/ 0 h 1266"/>
                  <a:gd name="T17" fmla="*/ 1528 w 1528"/>
                  <a:gd name="T18" fmla="*/ 1266 h 1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8" h="1266">
                    <a:moveTo>
                      <a:pt x="0" y="598"/>
                    </a:moveTo>
                    <a:lnTo>
                      <a:pt x="0" y="1265"/>
                    </a:lnTo>
                    <a:lnTo>
                      <a:pt x="1527" y="565"/>
                    </a:lnTo>
                    <a:lnTo>
                      <a:pt x="1527" y="0"/>
                    </a:lnTo>
                    <a:lnTo>
                      <a:pt x="0" y="598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464" name="Freeform 18"/>
            <p:cNvSpPr>
              <a:spLocks/>
            </p:cNvSpPr>
            <p:nvPr/>
          </p:nvSpPr>
          <p:spPr bwMode="auto">
            <a:xfrm>
              <a:off x="2924" y="983"/>
              <a:ext cx="294" cy="93"/>
            </a:xfrm>
            <a:custGeom>
              <a:avLst/>
              <a:gdLst>
                <a:gd name="T0" fmla="*/ 0 w 294"/>
                <a:gd name="T1" fmla="*/ 61 h 93"/>
                <a:gd name="T2" fmla="*/ 65 w 294"/>
                <a:gd name="T3" fmla="*/ 92 h 93"/>
                <a:gd name="T4" fmla="*/ 293 w 294"/>
                <a:gd name="T5" fmla="*/ 30 h 93"/>
                <a:gd name="T6" fmla="*/ 228 w 294"/>
                <a:gd name="T7" fmla="*/ 0 h 93"/>
                <a:gd name="T8" fmla="*/ 0 w 294"/>
                <a:gd name="T9" fmla="*/ 61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4"/>
                <a:gd name="T16" fmla="*/ 0 h 93"/>
                <a:gd name="T17" fmla="*/ 294 w 2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4" h="93">
                  <a:moveTo>
                    <a:pt x="0" y="61"/>
                  </a:moveTo>
                  <a:lnTo>
                    <a:pt x="65" y="92"/>
                  </a:lnTo>
                  <a:lnTo>
                    <a:pt x="293" y="30"/>
                  </a:lnTo>
                  <a:lnTo>
                    <a:pt x="228" y="0"/>
                  </a:lnTo>
                  <a:lnTo>
                    <a:pt x="0" y="61"/>
                  </a:lnTo>
                </a:path>
              </a:pathLst>
            </a:custGeom>
            <a:solidFill>
              <a:srgbClr val="7F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465" name="Group 19"/>
            <p:cNvGrpSpPr>
              <a:grpSpLocks/>
            </p:cNvGrpSpPr>
            <p:nvPr/>
          </p:nvGrpSpPr>
          <p:grpSpPr bwMode="auto">
            <a:xfrm>
              <a:off x="2741" y="1016"/>
              <a:ext cx="649" cy="663"/>
              <a:chOff x="2645" y="920"/>
              <a:chExt cx="649" cy="663"/>
            </a:xfrm>
          </p:grpSpPr>
          <p:sp>
            <p:nvSpPr>
              <p:cNvPr id="19476" name="Freeform 20"/>
              <p:cNvSpPr>
                <a:spLocks/>
              </p:cNvSpPr>
              <p:nvPr/>
            </p:nvSpPr>
            <p:spPr bwMode="auto">
              <a:xfrm>
                <a:off x="3066" y="1246"/>
                <a:ext cx="228" cy="86"/>
              </a:xfrm>
              <a:custGeom>
                <a:avLst/>
                <a:gdLst>
                  <a:gd name="T0" fmla="*/ 64 w 228"/>
                  <a:gd name="T1" fmla="*/ 85 h 86"/>
                  <a:gd name="T2" fmla="*/ 227 w 228"/>
                  <a:gd name="T3" fmla="*/ 27 h 86"/>
                  <a:gd name="T4" fmla="*/ 156 w 228"/>
                  <a:gd name="T5" fmla="*/ 0 h 86"/>
                  <a:gd name="T6" fmla="*/ 0 w 228"/>
                  <a:gd name="T7" fmla="*/ 58 h 86"/>
                  <a:gd name="T8" fmla="*/ 64 w 228"/>
                  <a:gd name="T9" fmla="*/ 85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"/>
                  <a:gd name="T16" fmla="*/ 0 h 86"/>
                  <a:gd name="T17" fmla="*/ 228 w 228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" h="86">
                    <a:moveTo>
                      <a:pt x="64" y="85"/>
                    </a:moveTo>
                    <a:lnTo>
                      <a:pt x="227" y="27"/>
                    </a:lnTo>
                    <a:lnTo>
                      <a:pt x="156" y="0"/>
                    </a:lnTo>
                    <a:lnTo>
                      <a:pt x="0" y="58"/>
                    </a:lnTo>
                    <a:lnTo>
                      <a:pt x="64" y="85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7" name="Freeform 21"/>
              <p:cNvSpPr>
                <a:spLocks/>
              </p:cNvSpPr>
              <p:nvPr/>
            </p:nvSpPr>
            <p:spPr bwMode="auto">
              <a:xfrm>
                <a:off x="2717" y="920"/>
                <a:ext cx="577" cy="663"/>
              </a:xfrm>
              <a:custGeom>
                <a:avLst/>
                <a:gdLst>
                  <a:gd name="T0" fmla="*/ 183 w 577"/>
                  <a:gd name="T1" fmla="*/ 66 h 663"/>
                  <a:gd name="T2" fmla="*/ 414 w 577"/>
                  <a:gd name="T3" fmla="*/ 0 h 663"/>
                  <a:gd name="T4" fmla="*/ 414 w 577"/>
                  <a:gd name="T5" fmla="*/ 411 h 663"/>
                  <a:gd name="T6" fmla="*/ 576 w 577"/>
                  <a:gd name="T7" fmla="*/ 351 h 663"/>
                  <a:gd name="T8" fmla="*/ 316 w 577"/>
                  <a:gd name="T9" fmla="*/ 662 h 663"/>
                  <a:gd name="T10" fmla="*/ 0 w 577"/>
                  <a:gd name="T11" fmla="*/ 562 h 663"/>
                  <a:gd name="T12" fmla="*/ 183 w 577"/>
                  <a:gd name="T13" fmla="*/ 496 h 663"/>
                  <a:gd name="T14" fmla="*/ 183 w 577"/>
                  <a:gd name="T15" fmla="*/ 66 h 6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7"/>
                  <a:gd name="T25" fmla="*/ 0 h 663"/>
                  <a:gd name="T26" fmla="*/ 577 w 577"/>
                  <a:gd name="T27" fmla="*/ 663 h 6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7" h="663">
                    <a:moveTo>
                      <a:pt x="183" y="66"/>
                    </a:moveTo>
                    <a:lnTo>
                      <a:pt x="414" y="0"/>
                    </a:lnTo>
                    <a:lnTo>
                      <a:pt x="414" y="411"/>
                    </a:lnTo>
                    <a:lnTo>
                      <a:pt x="576" y="351"/>
                    </a:lnTo>
                    <a:lnTo>
                      <a:pt x="316" y="662"/>
                    </a:lnTo>
                    <a:lnTo>
                      <a:pt x="0" y="562"/>
                    </a:lnTo>
                    <a:lnTo>
                      <a:pt x="183" y="496"/>
                    </a:lnTo>
                    <a:lnTo>
                      <a:pt x="183" y="66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8" name="Freeform 22"/>
              <p:cNvSpPr>
                <a:spLocks/>
              </p:cNvSpPr>
              <p:nvPr/>
            </p:nvSpPr>
            <p:spPr bwMode="auto">
              <a:xfrm>
                <a:off x="2645" y="1389"/>
                <a:ext cx="251" cy="93"/>
              </a:xfrm>
              <a:custGeom>
                <a:avLst/>
                <a:gdLst>
                  <a:gd name="T0" fmla="*/ 70 w 251"/>
                  <a:gd name="T1" fmla="*/ 92 h 93"/>
                  <a:gd name="T2" fmla="*/ 0 w 251"/>
                  <a:gd name="T3" fmla="*/ 59 h 93"/>
                  <a:gd name="T4" fmla="*/ 185 w 251"/>
                  <a:gd name="T5" fmla="*/ 0 h 93"/>
                  <a:gd name="T6" fmla="*/ 250 w 251"/>
                  <a:gd name="T7" fmla="*/ 30 h 93"/>
                  <a:gd name="T8" fmla="*/ 70 w 251"/>
                  <a:gd name="T9" fmla="*/ 92 h 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1"/>
                  <a:gd name="T16" fmla="*/ 0 h 93"/>
                  <a:gd name="T17" fmla="*/ 251 w 251"/>
                  <a:gd name="T18" fmla="*/ 93 h 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1" h="93">
                    <a:moveTo>
                      <a:pt x="70" y="92"/>
                    </a:moveTo>
                    <a:lnTo>
                      <a:pt x="0" y="59"/>
                    </a:lnTo>
                    <a:lnTo>
                      <a:pt x="185" y="0"/>
                    </a:lnTo>
                    <a:lnTo>
                      <a:pt x="250" y="30"/>
                    </a:lnTo>
                    <a:lnTo>
                      <a:pt x="70" y="92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9" name="Freeform 23"/>
              <p:cNvSpPr>
                <a:spLocks/>
              </p:cNvSpPr>
              <p:nvPr/>
            </p:nvSpPr>
            <p:spPr bwMode="auto">
              <a:xfrm>
                <a:off x="2836" y="953"/>
                <a:ext cx="60" cy="462"/>
              </a:xfrm>
              <a:custGeom>
                <a:avLst/>
                <a:gdLst>
                  <a:gd name="T0" fmla="*/ 0 w 60"/>
                  <a:gd name="T1" fmla="*/ 429 h 462"/>
                  <a:gd name="T2" fmla="*/ 59 w 60"/>
                  <a:gd name="T3" fmla="*/ 461 h 462"/>
                  <a:gd name="T4" fmla="*/ 59 w 60"/>
                  <a:gd name="T5" fmla="*/ 33 h 462"/>
                  <a:gd name="T6" fmla="*/ 0 w 60"/>
                  <a:gd name="T7" fmla="*/ 0 h 462"/>
                  <a:gd name="T8" fmla="*/ 0 w 60"/>
                  <a:gd name="T9" fmla="*/ 429 h 4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62"/>
                  <a:gd name="T17" fmla="*/ 60 w 60"/>
                  <a:gd name="T18" fmla="*/ 462 h 4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62">
                    <a:moveTo>
                      <a:pt x="0" y="429"/>
                    </a:moveTo>
                    <a:lnTo>
                      <a:pt x="59" y="461"/>
                    </a:lnTo>
                    <a:lnTo>
                      <a:pt x="59" y="33"/>
                    </a:lnTo>
                    <a:lnTo>
                      <a:pt x="0" y="0"/>
                    </a:lnTo>
                    <a:lnTo>
                      <a:pt x="0" y="429"/>
                    </a:lnTo>
                  </a:path>
                </a:pathLst>
              </a:custGeom>
              <a:solidFill>
                <a:srgbClr val="00B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466" name="Group 24"/>
            <p:cNvGrpSpPr>
              <a:grpSpLocks/>
            </p:cNvGrpSpPr>
            <p:nvPr/>
          </p:nvGrpSpPr>
          <p:grpSpPr bwMode="auto">
            <a:xfrm>
              <a:off x="1624" y="2155"/>
              <a:ext cx="760" cy="730"/>
              <a:chOff x="1528" y="2059"/>
              <a:chExt cx="760" cy="730"/>
            </a:xfrm>
          </p:grpSpPr>
          <p:sp>
            <p:nvSpPr>
              <p:cNvPr id="19471" name="Freeform 25"/>
              <p:cNvSpPr>
                <a:spLocks/>
              </p:cNvSpPr>
              <p:nvPr/>
            </p:nvSpPr>
            <p:spPr bwMode="auto">
              <a:xfrm>
                <a:off x="2060" y="2494"/>
                <a:ext cx="94" cy="228"/>
              </a:xfrm>
              <a:custGeom>
                <a:avLst/>
                <a:gdLst>
                  <a:gd name="T0" fmla="*/ 93 w 94"/>
                  <a:gd name="T1" fmla="*/ 227 h 228"/>
                  <a:gd name="T2" fmla="*/ 93 w 94"/>
                  <a:gd name="T3" fmla="*/ 65 h 228"/>
                  <a:gd name="T4" fmla="*/ 0 w 94"/>
                  <a:gd name="T5" fmla="*/ 0 h 228"/>
                  <a:gd name="T6" fmla="*/ 0 w 94"/>
                  <a:gd name="T7" fmla="*/ 162 h 228"/>
                  <a:gd name="T8" fmla="*/ 93 w 94"/>
                  <a:gd name="T9" fmla="*/ 227 h 2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228"/>
                  <a:gd name="T17" fmla="*/ 94 w 94"/>
                  <a:gd name="T18" fmla="*/ 228 h 2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228">
                    <a:moveTo>
                      <a:pt x="93" y="227"/>
                    </a:moveTo>
                    <a:lnTo>
                      <a:pt x="93" y="65"/>
                    </a:lnTo>
                    <a:lnTo>
                      <a:pt x="0" y="0"/>
                    </a:lnTo>
                    <a:lnTo>
                      <a:pt x="0" y="162"/>
                    </a:lnTo>
                    <a:lnTo>
                      <a:pt x="93" y="227"/>
                    </a:lnTo>
                  </a:path>
                </a:pathLst>
              </a:custGeom>
              <a:solidFill>
                <a:srgbClr val="009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2" name="Freeform 26"/>
              <p:cNvSpPr>
                <a:spLocks/>
              </p:cNvSpPr>
              <p:nvPr/>
            </p:nvSpPr>
            <p:spPr bwMode="auto">
              <a:xfrm>
                <a:off x="1627" y="2126"/>
                <a:ext cx="661" cy="663"/>
              </a:xfrm>
              <a:custGeom>
                <a:avLst/>
                <a:gdLst>
                  <a:gd name="T0" fmla="*/ 528 w 661"/>
                  <a:gd name="T1" fmla="*/ 165 h 663"/>
                  <a:gd name="T2" fmla="*/ 0 w 661"/>
                  <a:gd name="T3" fmla="*/ 364 h 663"/>
                  <a:gd name="T4" fmla="*/ 0 w 661"/>
                  <a:gd name="T5" fmla="*/ 662 h 663"/>
                  <a:gd name="T6" fmla="*/ 528 w 661"/>
                  <a:gd name="T7" fmla="*/ 430 h 663"/>
                  <a:gd name="T8" fmla="*/ 528 w 661"/>
                  <a:gd name="T9" fmla="*/ 596 h 663"/>
                  <a:gd name="T10" fmla="*/ 660 w 661"/>
                  <a:gd name="T11" fmla="*/ 265 h 663"/>
                  <a:gd name="T12" fmla="*/ 528 w 661"/>
                  <a:gd name="T13" fmla="*/ 0 h 663"/>
                  <a:gd name="T14" fmla="*/ 528 w 661"/>
                  <a:gd name="T15" fmla="*/ 165 h 6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1"/>
                  <a:gd name="T25" fmla="*/ 0 h 663"/>
                  <a:gd name="T26" fmla="*/ 661 w 661"/>
                  <a:gd name="T27" fmla="*/ 663 h 6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1" h="663">
                    <a:moveTo>
                      <a:pt x="528" y="165"/>
                    </a:moveTo>
                    <a:lnTo>
                      <a:pt x="0" y="364"/>
                    </a:lnTo>
                    <a:lnTo>
                      <a:pt x="0" y="662"/>
                    </a:lnTo>
                    <a:lnTo>
                      <a:pt x="528" y="430"/>
                    </a:lnTo>
                    <a:lnTo>
                      <a:pt x="528" y="596"/>
                    </a:lnTo>
                    <a:lnTo>
                      <a:pt x="660" y="265"/>
                    </a:lnTo>
                    <a:lnTo>
                      <a:pt x="528" y="0"/>
                    </a:lnTo>
                    <a:lnTo>
                      <a:pt x="528" y="165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3" name="Freeform 27"/>
              <p:cNvSpPr>
                <a:spLocks/>
              </p:cNvSpPr>
              <p:nvPr/>
            </p:nvSpPr>
            <p:spPr bwMode="auto">
              <a:xfrm>
                <a:off x="1528" y="2427"/>
                <a:ext cx="92" cy="362"/>
              </a:xfrm>
              <a:custGeom>
                <a:avLst/>
                <a:gdLst>
                  <a:gd name="T0" fmla="*/ 91 w 92"/>
                  <a:gd name="T1" fmla="*/ 66 h 362"/>
                  <a:gd name="T2" fmla="*/ 91 w 92"/>
                  <a:gd name="T3" fmla="*/ 361 h 362"/>
                  <a:gd name="T4" fmla="*/ 0 w 92"/>
                  <a:gd name="T5" fmla="*/ 295 h 362"/>
                  <a:gd name="T6" fmla="*/ 0 w 92"/>
                  <a:gd name="T7" fmla="*/ 0 h 362"/>
                  <a:gd name="T8" fmla="*/ 91 w 92"/>
                  <a:gd name="T9" fmla="*/ 66 h 3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362"/>
                  <a:gd name="T17" fmla="*/ 92 w 92"/>
                  <a:gd name="T18" fmla="*/ 362 h 3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362">
                    <a:moveTo>
                      <a:pt x="91" y="66"/>
                    </a:moveTo>
                    <a:lnTo>
                      <a:pt x="91" y="361"/>
                    </a:lnTo>
                    <a:lnTo>
                      <a:pt x="0" y="295"/>
                    </a:lnTo>
                    <a:lnTo>
                      <a:pt x="0" y="0"/>
                    </a:lnTo>
                    <a:lnTo>
                      <a:pt x="91" y="66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4" name="Freeform 28"/>
              <p:cNvSpPr>
                <a:spLocks/>
              </p:cNvSpPr>
              <p:nvPr/>
            </p:nvSpPr>
            <p:spPr bwMode="auto">
              <a:xfrm>
                <a:off x="1528" y="2226"/>
                <a:ext cx="626" cy="261"/>
              </a:xfrm>
              <a:custGeom>
                <a:avLst/>
                <a:gdLst>
                  <a:gd name="T0" fmla="*/ 0 w 626"/>
                  <a:gd name="T1" fmla="*/ 195 h 261"/>
                  <a:gd name="T2" fmla="*/ 98 w 626"/>
                  <a:gd name="T3" fmla="*/ 260 h 261"/>
                  <a:gd name="T4" fmla="*/ 625 w 626"/>
                  <a:gd name="T5" fmla="*/ 65 h 261"/>
                  <a:gd name="T6" fmla="*/ 525 w 626"/>
                  <a:gd name="T7" fmla="*/ 0 h 261"/>
                  <a:gd name="T8" fmla="*/ 0 w 626"/>
                  <a:gd name="T9" fmla="*/ 195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6"/>
                  <a:gd name="T16" fmla="*/ 0 h 261"/>
                  <a:gd name="T17" fmla="*/ 626 w 626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6" h="261">
                    <a:moveTo>
                      <a:pt x="0" y="195"/>
                    </a:moveTo>
                    <a:lnTo>
                      <a:pt x="98" y="260"/>
                    </a:lnTo>
                    <a:lnTo>
                      <a:pt x="625" y="65"/>
                    </a:lnTo>
                    <a:lnTo>
                      <a:pt x="525" y="0"/>
                    </a:lnTo>
                    <a:lnTo>
                      <a:pt x="0" y="195"/>
                    </a:lnTo>
                  </a:path>
                </a:pathLst>
              </a:custGeom>
              <a:solidFill>
                <a:srgbClr val="7F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5" name="Freeform 29"/>
              <p:cNvSpPr>
                <a:spLocks/>
              </p:cNvSpPr>
              <p:nvPr/>
            </p:nvSpPr>
            <p:spPr bwMode="auto">
              <a:xfrm>
                <a:off x="2060" y="2059"/>
                <a:ext cx="94" cy="227"/>
              </a:xfrm>
              <a:custGeom>
                <a:avLst/>
                <a:gdLst>
                  <a:gd name="T0" fmla="*/ 93 w 94"/>
                  <a:gd name="T1" fmla="*/ 65 h 227"/>
                  <a:gd name="T2" fmla="*/ 0 w 94"/>
                  <a:gd name="T3" fmla="*/ 0 h 227"/>
                  <a:gd name="T4" fmla="*/ 0 w 94"/>
                  <a:gd name="T5" fmla="*/ 161 h 227"/>
                  <a:gd name="T6" fmla="*/ 93 w 94"/>
                  <a:gd name="T7" fmla="*/ 226 h 227"/>
                  <a:gd name="T8" fmla="*/ 93 w 94"/>
                  <a:gd name="T9" fmla="*/ 65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227"/>
                  <a:gd name="T17" fmla="*/ 94 w 94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227">
                    <a:moveTo>
                      <a:pt x="93" y="65"/>
                    </a:moveTo>
                    <a:lnTo>
                      <a:pt x="0" y="0"/>
                    </a:lnTo>
                    <a:lnTo>
                      <a:pt x="0" y="161"/>
                    </a:lnTo>
                    <a:lnTo>
                      <a:pt x="93" y="226"/>
                    </a:lnTo>
                    <a:lnTo>
                      <a:pt x="93" y="65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6046" name="Rectangle 30"/>
            <p:cNvSpPr>
              <a:spLocks noChangeArrowheads="1"/>
            </p:cNvSpPr>
            <p:nvPr/>
          </p:nvSpPr>
          <p:spPr bwMode="auto">
            <a:xfrm>
              <a:off x="1575" y="1087"/>
              <a:ext cx="1111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>
                <a:defRPr/>
              </a:pPr>
              <a:r>
                <a:rPr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</a:rPr>
                <a:t>requirements</a:t>
              </a:r>
            </a:p>
          </p:txBody>
        </p:sp>
        <p:sp>
          <p:nvSpPr>
            <p:cNvPr id="86047" name="Rectangle 31"/>
            <p:cNvSpPr>
              <a:spLocks noChangeArrowheads="1"/>
            </p:cNvSpPr>
            <p:nvPr/>
          </p:nvSpPr>
          <p:spPr bwMode="auto">
            <a:xfrm>
              <a:off x="3399" y="2911"/>
              <a:ext cx="603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>
                <a:defRPr/>
              </a:pPr>
              <a:r>
                <a:rPr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</a:rPr>
                <a:t>events</a:t>
              </a:r>
            </a:p>
          </p:txBody>
        </p:sp>
        <p:sp>
          <p:nvSpPr>
            <p:cNvPr id="86048" name="Rectangle 32"/>
            <p:cNvSpPr>
              <a:spLocks noChangeArrowheads="1"/>
            </p:cNvSpPr>
            <p:nvPr/>
          </p:nvSpPr>
          <p:spPr bwMode="auto">
            <a:xfrm>
              <a:off x="1695" y="2871"/>
              <a:ext cx="486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>
                <a:defRPr/>
              </a:pPr>
              <a:r>
                <a:rPr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</a:rPr>
                <a:t>input</a:t>
              </a:r>
            </a:p>
          </p:txBody>
        </p:sp>
        <p:sp>
          <p:nvSpPr>
            <p:cNvPr id="86049" name="Rectangle 33"/>
            <p:cNvSpPr>
              <a:spLocks noChangeArrowheads="1"/>
            </p:cNvSpPr>
            <p:nvPr/>
          </p:nvSpPr>
          <p:spPr bwMode="auto">
            <a:xfrm>
              <a:off x="4215" y="1975"/>
              <a:ext cx="592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>
                <a:defRPr/>
              </a:pPr>
              <a:r>
                <a:rPr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</a:rPr>
                <a:t>output</a:t>
              </a:r>
            </a:p>
          </p:txBody>
        </p:sp>
      </p:grp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279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9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Black-box Testing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Test cases are derived from formal specification of the system.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Test case selection can be done without any reference to the program design or code.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Only tests the functionality and features of the program.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Not the internal operation.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3DED14-5930-42A5-8764-E7F4CF3FD81C}" type="slidenum">
              <a:rPr lang="ar-SA"/>
              <a:pPr>
                <a:defRPr/>
              </a:pPr>
              <a:t>16</a:t>
            </a:fld>
            <a:endParaRPr lang="en-US"/>
          </a:p>
        </p:txBody>
      </p:sp>
      <p:sp>
        <p:nvSpPr>
          <p:cNvPr id="2663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8" name="PB"/>
          <p:cNvSpPr/>
          <p:nvPr/>
        </p:nvSpPr>
        <p:spPr>
          <a:xfrm>
            <a:off x="12700" y="6718300"/>
            <a:ext cx="455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64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41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4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43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44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645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46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Black-box Testing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mtClean="0"/>
              <a:t>Advantages</a:t>
            </a:r>
          </a:p>
          <a:p>
            <a:pPr lvl="1"/>
            <a:r>
              <a:rPr lang="en-US" smtClean="0"/>
              <a:t>Test case selection is done before the implementation of a program.</a:t>
            </a:r>
          </a:p>
          <a:p>
            <a:pPr lvl="1"/>
            <a:endParaRPr lang="en-US" smtClean="0"/>
          </a:p>
          <a:p>
            <a:pPr lvl="1"/>
            <a:r>
              <a:rPr lang="en-US" smtClean="0"/>
              <a:t>Help in getting the design and coding correct with respect to the specification.</a:t>
            </a:r>
          </a:p>
          <a:p>
            <a:pPr lvl="1"/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8C2866-7021-450C-8ED8-D9DAD877E585}" type="slidenum">
              <a:rPr lang="ar-SA"/>
              <a:pPr>
                <a:defRPr/>
              </a:pPr>
              <a:t>17</a:t>
            </a:fld>
            <a:endParaRPr lang="en-US"/>
          </a:p>
        </p:txBody>
      </p:sp>
      <p:sp>
        <p:nvSpPr>
          <p:cNvPr id="2766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62" name="PB"/>
          <p:cNvSpPr/>
          <p:nvPr/>
        </p:nvSpPr>
        <p:spPr>
          <a:xfrm>
            <a:off x="12700" y="6718300"/>
            <a:ext cx="4851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6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66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65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6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67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68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669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70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White-Box Testing</a:t>
            </a:r>
          </a:p>
        </p:txBody>
      </p:sp>
      <p:grpSp>
        <p:nvGrpSpPr>
          <p:cNvPr id="28676" name="Group 3"/>
          <p:cNvGrpSpPr>
            <a:grpSpLocks/>
          </p:cNvGrpSpPr>
          <p:nvPr/>
        </p:nvGrpSpPr>
        <p:grpSpPr bwMode="auto">
          <a:xfrm>
            <a:off x="990600" y="1828800"/>
            <a:ext cx="6477000" cy="3973512"/>
            <a:chOff x="1615" y="1481"/>
            <a:chExt cx="2092" cy="1591"/>
          </a:xfrm>
        </p:grpSpPr>
        <p:sp>
          <p:nvSpPr>
            <p:cNvPr id="28677" name="Oval 4"/>
            <p:cNvSpPr>
              <a:spLocks noChangeArrowheads="1"/>
            </p:cNvSpPr>
            <p:nvPr/>
          </p:nvSpPr>
          <p:spPr bwMode="auto">
            <a:xfrm>
              <a:off x="3130" y="1808"/>
              <a:ext cx="40" cy="6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Oval 5"/>
            <p:cNvSpPr>
              <a:spLocks noChangeArrowheads="1"/>
            </p:cNvSpPr>
            <p:nvPr/>
          </p:nvSpPr>
          <p:spPr bwMode="auto">
            <a:xfrm>
              <a:off x="3122" y="1800"/>
              <a:ext cx="56" cy="8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9" name="Line 6"/>
            <p:cNvSpPr>
              <a:spLocks noChangeShapeType="1"/>
            </p:cNvSpPr>
            <p:nvPr/>
          </p:nvSpPr>
          <p:spPr bwMode="auto">
            <a:xfrm>
              <a:off x="3154" y="1888"/>
              <a:ext cx="1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0" name="Rectangle 7"/>
            <p:cNvSpPr>
              <a:spLocks noChangeArrowheads="1"/>
            </p:cNvSpPr>
            <p:nvPr/>
          </p:nvSpPr>
          <p:spPr bwMode="auto">
            <a:xfrm>
              <a:off x="3042" y="1968"/>
              <a:ext cx="224" cy="112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1" name="Rectangle 8"/>
            <p:cNvSpPr>
              <a:spLocks noChangeArrowheads="1"/>
            </p:cNvSpPr>
            <p:nvPr/>
          </p:nvSpPr>
          <p:spPr bwMode="auto">
            <a:xfrm>
              <a:off x="3034" y="1960"/>
              <a:ext cx="240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2" name="Line 9"/>
            <p:cNvSpPr>
              <a:spLocks noChangeShapeType="1"/>
            </p:cNvSpPr>
            <p:nvPr/>
          </p:nvSpPr>
          <p:spPr bwMode="auto">
            <a:xfrm>
              <a:off x="3154" y="2096"/>
              <a:ext cx="1" cy="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3" name="Line 10"/>
            <p:cNvSpPr>
              <a:spLocks noChangeShapeType="1"/>
            </p:cNvSpPr>
            <p:nvPr/>
          </p:nvSpPr>
          <p:spPr bwMode="auto">
            <a:xfrm flipH="1">
              <a:off x="2794" y="2200"/>
              <a:ext cx="22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4" name="Rectangle 11"/>
            <p:cNvSpPr>
              <a:spLocks noChangeArrowheads="1"/>
            </p:cNvSpPr>
            <p:nvPr/>
          </p:nvSpPr>
          <p:spPr bwMode="auto">
            <a:xfrm>
              <a:off x="2690" y="2312"/>
              <a:ext cx="224" cy="112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5" name="Rectangle 12"/>
            <p:cNvSpPr>
              <a:spLocks noChangeArrowheads="1"/>
            </p:cNvSpPr>
            <p:nvPr/>
          </p:nvSpPr>
          <p:spPr bwMode="auto">
            <a:xfrm>
              <a:off x="2682" y="2304"/>
              <a:ext cx="240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6" name="Rectangle 13"/>
            <p:cNvSpPr>
              <a:spLocks noChangeArrowheads="1"/>
            </p:cNvSpPr>
            <p:nvPr/>
          </p:nvSpPr>
          <p:spPr bwMode="auto">
            <a:xfrm>
              <a:off x="3394" y="2328"/>
              <a:ext cx="224" cy="112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7" name="Rectangle 14"/>
            <p:cNvSpPr>
              <a:spLocks noChangeArrowheads="1"/>
            </p:cNvSpPr>
            <p:nvPr/>
          </p:nvSpPr>
          <p:spPr bwMode="auto">
            <a:xfrm>
              <a:off x="3386" y="2320"/>
              <a:ext cx="240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8" name="Line 15"/>
            <p:cNvSpPr>
              <a:spLocks noChangeShapeType="1"/>
            </p:cNvSpPr>
            <p:nvPr/>
          </p:nvSpPr>
          <p:spPr bwMode="auto">
            <a:xfrm>
              <a:off x="2802" y="2200"/>
              <a:ext cx="1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9" name="Line 16"/>
            <p:cNvSpPr>
              <a:spLocks noChangeShapeType="1"/>
            </p:cNvSpPr>
            <p:nvPr/>
          </p:nvSpPr>
          <p:spPr bwMode="auto">
            <a:xfrm flipH="1">
              <a:off x="3282" y="2200"/>
              <a:ext cx="22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0" name="Line 17"/>
            <p:cNvSpPr>
              <a:spLocks noChangeShapeType="1"/>
            </p:cNvSpPr>
            <p:nvPr/>
          </p:nvSpPr>
          <p:spPr bwMode="auto">
            <a:xfrm>
              <a:off x="3506" y="2200"/>
              <a:ext cx="1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1" name="Line 18"/>
            <p:cNvSpPr>
              <a:spLocks noChangeShapeType="1"/>
            </p:cNvSpPr>
            <p:nvPr/>
          </p:nvSpPr>
          <p:spPr bwMode="auto">
            <a:xfrm>
              <a:off x="2802" y="2440"/>
              <a:ext cx="1" cy="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2" name="Line 19"/>
            <p:cNvSpPr>
              <a:spLocks noChangeShapeType="1"/>
            </p:cNvSpPr>
            <p:nvPr/>
          </p:nvSpPr>
          <p:spPr bwMode="auto">
            <a:xfrm>
              <a:off x="3506" y="2456"/>
              <a:ext cx="1" cy="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3" name="Line 20"/>
            <p:cNvSpPr>
              <a:spLocks noChangeShapeType="1"/>
            </p:cNvSpPr>
            <p:nvPr/>
          </p:nvSpPr>
          <p:spPr bwMode="auto">
            <a:xfrm>
              <a:off x="2802" y="2528"/>
              <a:ext cx="696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4" name="Line 21"/>
            <p:cNvSpPr>
              <a:spLocks noChangeShapeType="1"/>
            </p:cNvSpPr>
            <p:nvPr/>
          </p:nvSpPr>
          <p:spPr bwMode="auto">
            <a:xfrm>
              <a:off x="3154" y="2528"/>
              <a:ext cx="1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5" name="Rectangle 22"/>
            <p:cNvSpPr>
              <a:spLocks noChangeArrowheads="1"/>
            </p:cNvSpPr>
            <p:nvPr/>
          </p:nvSpPr>
          <p:spPr bwMode="auto">
            <a:xfrm>
              <a:off x="3042" y="2656"/>
              <a:ext cx="224" cy="112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6" name="Rectangle 23"/>
            <p:cNvSpPr>
              <a:spLocks noChangeArrowheads="1"/>
            </p:cNvSpPr>
            <p:nvPr/>
          </p:nvSpPr>
          <p:spPr bwMode="auto">
            <a:xfrm>
              <a:off x="3034" y="2648"/>
              <a:ext cx="240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7" name="Line 24"/>
            <p:cNvSpPr>
              <a:spLocks noChangeShapeType="1"/>
            </p:cNvSpPr>
            <p:nvPr/>
          </p:nvSpPr>
          <p:spPr bwMode="auto">
            <a:xfrm>
              <a:off x="3154" y="2784"/>
              <a:ext cx="1" cy="12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8" name="Line 25"/>
            <p:cNvSpPr>
              <a:spLocks noChangeShapeType="1"/>
            </p:cNvSpPr>
            <p:nvPr/>
          </p:nvSpPr>
          <p:spPr bwMode="auto">
            <a:xfrm>
              <a:off x="3154" y="2976"/>
              <a:ext cx="1" cy="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9" name="Line 26"/>
            <p:cNvSpPr>
              <a:spLocks noChangeShapeType="1"/>
            </p:cNvSpPr>
            <p:nvPr/>
          </p:nvSpPr>
          <p:spPr bwMode="auto">
            <a:xfrm>
              <a:off x="3154" y="1920"/>
              <a:ext cx="54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0" name="Line 27"/>
            <p:cNvSpPr>
              <a:spLocks noChangeShapeType="1"/>
            </p:cNvSpPr>
            <p:nvPr/>
          </p:nvSpPr>
          <p:spPr bwMode="auto">
            <a:xfrm>
              <a:off x="3154" y="3008"/>
              <a:ext cx="54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1" name="Line 28"/>
            <p:cNvSpPr>
              <a:spLocks noChangeShapeType="1"/>
            </p:cNvSpPr>
            <p:nvPr/>
          </p:nvSpPr>
          <p:spPr bwMode="auto">
            <a:xfrm>
              <a:off x="3706" y="1920"/>
              <a:ext cx="1" cy="10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2" name="AutoShape 29"/>
            <p:cNvSpPr>
              <a:spLocks noChangeArrowheads="1"/>
            </p:cNvSpPr>
            <p:nvPr/>
          </p:nvSpPr>
          <p:spPr bwMode="auto">
            <a:xfrm>
              <a:off x="3010" y="2128"/>
              <a:ext cx="280" cy="152"/>
            </a:xfrm>
            <a:prstGeom prst="diamond">
              <a:avLst/>
            </a:prstGeom>
            <a:solidFill>
              <a:schemeClr val="tx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3" name="AutoShape 30"/>
            <p:cNvSpPr>
              <a:spLocks noChangeArrowheads="1"/>
            </p:cNvSpPr>
            <p:nvPr/>
          </p:nvSpPr>
          <p:spPr bwMode="auto">
            <a:xfrm>
              <a:off x="3010" y="2920"/>
              <a:ext cx="280" cy="152"/>
            </a:xfrm>
            <a:prstGeom prst="diamond">
              <a:avLst/>
            </a:prstGeom>
            <a:solidFill>
              <a:schemeClr val="tx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8704" name="Picture 3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5" y="1481"/>
              <a:ext cx="1303" cy="1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4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7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8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49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0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White-Box Testing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smtClean="0"/>
              <a:t>Test cases are derived from the internal design specification or actual code for the program.</a:t>
            </a:r>
          </a:p>
          <a:p>
            <a:endParaRPr lang="en-US" sz="2800" smtClean="0"/>
          </a:p>
          <a:p>
            <a:r>
              <a:rPr lang="en-US" sz="2800" smtClean="0"/>
              <a:t>Advantages</a:t>
            </a:r>
          </a:p>
          <a:p>
            <a:pPr lvl="1"/>
            <a:r>
              <a:rPr lang="en-US" sz="2400" smtClean="0"/>
              <a:t>Tests the internal details of the code; </a:t>
            </a:r>
          </a:p>
          <a:p>
            <a:pPr lvl="1"/>
            <a:r>
              <a:rPr lang="en-US" sz="2400" smtClean="0"/>
              <a:t>Checks all paths that a program can execute.</a:t>
            </a:r>
          </a:p>
          <a:p>
            <a:endParaRPr lang="en-US" sz="2800" smtClean="0"/>
          </a:p>
          <a:p>
            <a:r>
              <a:rPr lang="en-US" sz="2800" smtClean="0"/>
              <a:t>Limitations</a:t>
            </a:r>
          </a:p>
          <a:p>
            <a:pPr lvl="1"/>
            <a:r>
              <a:rPr lang="en-US" sz="2400" smtClean="0"/>
              <a:t>Wait until after designing and coding the program under test in order to select test cases.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CBAB15-779A-42DB-8D2B-D99A8ABF933D}" type="slidenum">
              <a:rPr lang="ar-SA"/>
              <a:pPr>
                <a:defRPr/>
              </a:pPr>
              <a:t>19</a:t>
            </a:fld>
            <a:endParaRPr lang="en-US"/>
          </a:p>
        </p:txBody>
      </p:sp>
      <p:sp>
        <p:nvSpPr>
          <p:cNvPr id="2970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10" name="PB"/>
          <p:cNvSpPr/>
          <p:nvPr/>
        </p:nvSpPr>
        <p:spPr>
          <a:xfrm>
            <a:off x="12700" y="6718300"/>
            <a:ext cx="5422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97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1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1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1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16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717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18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Testing Motivation	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The Lion King Animated Storybook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Disney’s </a:t>
            </a:r>
            <a:r>
              <a:rPr lang="en-US" sz="2400" dirty="0" smtClean="0"/>
              <a:t>first multimedia CD-ROM game for kids. Released at Christmas season.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26th </a:t>
            </a:r>
            <a:r>
              <a:rPr lang="en-US" sz="2400" dirty="0" smtClean="0"/>
              <a:t>December….. Customer Support’s Nightmare.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The </a:t>
            </a:r>
            <a:r>
              <a:rPr lang="en-US" sz="2400" dirty="0" smtClean="0"/>
              <a:t>CD was testing only for specific PC platform. 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It </a:t>
            </a:r>
            <a:r>
              <a:rPr lang="en-US" sz="2400" dirty="0" smtClean="0"/>
              <a:t>failed on many popular PC operating system.</a:t>
            </a:r>
          </a:p>
          <a:p>
            <a:endParaRPr lang="en-US" sz="28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5786B0-D37D-45B0-8812-51C1656A1DE2}" type="slidenum">
              <a:rPr lang="ar-SA"/>
              <a:pPr>
                <a:defRPr/>
              </a:pPr>
              <a:t>2</a:t>
            </a:fld>
            <a:endParaRPr lang="en-US"/>
          </a:p>
        </p:txBody>
      </p:sp>
      <p:sp>
        <p:nvSpPr>
          <p:cNvPr id="1127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8" name="PB"/>
          <p:cNvSpPr/>
          <p:nvPr/>
        </p:nvSpPr>
        <p:spPr>
          <a:xfrm>
            <a:off x="12700" y="6718300"/>
            <a:ext cx="546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128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8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Motivation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28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83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84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85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86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457200"/>
          </a:xfrm>
        </p:spPr>
        <p:txBody>
          <a:bodyPr/>
          <a:lstStyle/>
          <a:p>
            <a:pPr algn="ctr"/>
            <a:r>
              <a:rPr lang="en-US" sz="5400" dirty="0" smtClean="0"/>
              <a:t>Levels of Testing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sz="3600" dirty="0" smtClean="0"/>
          </a:p>
          <a:p>
            <a:endParaRPr lang="en-US" sz="3600" dirty="0"/>
          </a:p>
          <a:p>
            <a:endParaRPr lang="en-US" sz="3600" dirty="0" smtClean="0"/>
          </a:p>
          <a:p>
            <a:r>
              <a:rPr lang="en-US" sz="3600" dirty="0" smtClean="0"/>
              <a:t>Unit testing</a:t>
            </a:r>
          </a:p>
          <a:p>
            <a:r>
              <a:rPr lang="en-US" sz="3600" dirty="0" smtClean="0"/>
              <a:t>Integration testing</a:t>
            </a:r>
          </a:p>
          <a:p>
            <a:r>
              <a:rPr lang="en-US" sz="3600" dirty="0" smtClean="0"/>
              <a:t>System testing</a:t>
            </a:r>
          </a:p>
          <a:p>
            <a:r>
              <a:rPr lang="en-US" sz="3600" dirty="0" smtClean="0"/>
              <a:t>Regression testing</a:t>
            </a:r>
            <a:endParaRPr lang="en-US" sz="3600" dirty="0"/>
          </a:p>
        </p:txBody>
      </p:sp>
      <p:sp>
        <p:nvSpPr>
          <p:cNvPr id="3073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3" name="PB"/>
          <p:cNvSpPr/>
          <p:nvPr/>
        </p:nvSpPr>
        <p:spPr>
          <a:xfrm>
            <a:off x="12700" y="6718300"/>
            <a:ext cx="571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073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6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3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38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39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40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741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Unit Testing</a:t>
            </a:r>
          </a:p>
        </p:txBody>
      </p:sp>
      <p:pic>
        <p:nvPicPr>
          <p:cNvPr id="31748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1930400"/>
            <a:ext cx="232092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8" y="2220913"/>
            <a:ext cx="2298700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5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38" y="4057650"/>
            <a:ext cx="12192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Rectangle 6"/>
          <p:cNvSpPr>
            <a:spLocks noChangeArrowheads="1"/>
          </p:cNvSpPr>
          <p:nvPr/>
        </p:nvSpPr>
        <p:spPr bwMode="auto">
          <a:xfrm>
            <a:off x="4235450" y="2503488"/>
            <a:ext cx="1447800" cy="9398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4341813" y="2538413"/>
            <a:ext cx="1265237" cy="912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module</a:t>
            </a:r>
          </a:p>
          <a:p>
            <a:pPr algn="ctr">
              <a:lnSpc>
                <a:spcPct val="75000"/>
              </a:lnSpc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to be</a:t>
            </a:r>
          </a:p>
          <a:p>
            <a:pPr algn="ctr">
              <a:lnSpc>
                <a:spcPct val="75000"/>
              </a:lnSpc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tested</a:t>
            </a:r>
          </a:p>
        </p:txBody>
      </p:sp>
      <p:sp>
        <p:nvSpPr>
          <p:cNvPr id="96264" name="Rectangle 8"/>
          <p:cNvSpPr>
            <a:spLocks noChangeArrowheads="1"/>
          </p:cNvSpPr>
          <p:nvPr/>
        </p:nvSpPr>
        <p:spPr bwMode="auto">
          <a:xfrm>
            <a:off x="5421313" y="4540250"/>
            <a:ext cx="14097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test cases</a:t>
            </a:r>
          </a:p>
        </p:txBody>
      </p:sp>
      <p:sp>
        <p:nvSpPr>
          <p:cNvPr id="31754" name="AutoShape 9"/>
          <p:cNvSpPr>
            <a:spLocks noChangeArrowheads="1"/>
          </p:cNvSpPr>
          <p:nvPr/>
        </p:nvSpPr>
        <p:spPr bwMode="auto">
          <a:xfrm>
            <a:off x="3752850" y="2935288"/>
            <a:ext cx="419100" cy="330200"/>
          </a:xfrm>
          <a:prstGeom prst="rightArrow">
            <a:avLst>
              <a:gd name="adj1" fmla="val 50000"/>
              <a:gd name="adj2" fmla="val 63467"/>
            </a:avLst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5" name="AutoShape 10"/>
          <p:cNvSpPr>
            <a:spLocks noChangeArrowheads="1"/>
          </p:cNvSpPr>
          <p:nvPr/>
        </p:nvSpPr>
        <p:spPr bwMode="auto">
          <a:xfrm>
            <a:off x="5873750" y="2909888"/>
            <a:ext cx="660400" cy="330200"/>
          </a:xfrm>
          <a:prstGeom prst="rightArrow">
            <a:avLst>
              <a:gd name="adj1" fmla="val 50000"/>
              <a:gd name="adj2" fmla="val 100009"/>
            </a:avLst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7072313" y="3663950"/>
            <a:ext cx="101441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results</a:t>
            </a:r>
          </a:p>
        </p:txBody>
      </p:sp>
      <p:sp>
        <p:nvSpPr>
          <p:cNvPr id="31757" name="AutoShape 12"/>
          <p:cNvSpPr>
            <a:spLocks noChangeArrowheads="1"/>
          </p:cNvSpPr>
          <p:nvPr/>
        </p:nvSpPr>
        <p:spPr bwMode="auto">
          <a:xfrm rot="-5400000">
            <a:off x="4603750" y="3582988"/>
            <a:ext cx="317500" cy="3683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9" name="Rectangle 13"/>
          <p:cNvSpPr>
            <a:spLocks noChangeArrowheads="1"/>
          </p:cNvSpPr>
          <p:nvPr/>
        </p:nvSpPr>
        <p:spPr bwMode="auto">
          <a:xfrm>
            <a:off x="1852613" y="4214813"/>
            <a:ext cx="1239837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software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engineer</a:t>
            </a:r>
          </a:p>
        </p:txBody>
      </p:sp>
      <p:sp>
        <p:nvSpPr>
          <p:cNvPr id="3176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65" name="PB"/>
          <p:cNvSpPr/>
          <p:nvPr/>
        </p:nvSpPr>
        <p:spPr>
          <a:xfrm>
            <a:off x="12700" y="6718300"/>
            <a:ext cx="599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6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76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68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69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70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71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72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773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Integration Testing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GB" sz="2800" smtClean="0"/>
          </a:p>
          <a:p>
            <a:pPr>
              <a:lnSpc>
                <a:spcPct val="90000"/>
              </a:lnSpc>
            </a:pPr>
            <a:r>
              <a:rPr lang="en-GB" sz="2800" smtClean="0"/>
              <a:t>Involves building a system from its components and </a:t>
            </a:r>
          </a:p>
          <a:p>
            <a:pPr lvl="1">
              <a:lnSpc>
                <a:spcPct val="90000"/>
              </a:lnSpc>
            </a:pPr>
            <a:r>
              <a:rPr lang="en-GB" smtClean="0"/>
              <a:t>testing it for problems that arise from component interactions.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DAA12-DE9A-4F44-B9B1-6F701B44E19F}" type="slidenum">
              <a:rPr lang="ar-SA"/>
              <a:pPr>
                <a:defRPr/>
              </a:pPr>
              <a:t>22</a:t>
            </a:fld>
            <a:endParaRPr lang="en-US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762000" y="3657600"/>
            <a:ext cx="75438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GB" sz="2400" dirty="0"/>
              <a:t>To simplify error localisation, systems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GB" sz="2400" dirty="0"/>
              <a:t>should be incrementally integrated.</a:t>
            </a:r>
            <a:endParaRPr lang="en-US" sz="2400" dirty="0"/>
          </a:p>
        </p:txBody>
      </p:sp>
      <p:sp>
        <p:nvSpPr>
          <p:cNvPr id="10036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365" name="PB"/>
          <p:cNvSpPr/>
          <p:nvPr/>
        </p:nvSpPr>
        <p:spPr>
          <a:xfrm>
            <a:off x="12700" y="6718300"/>
            <a:ext cx="6286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36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0036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368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0369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0370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0371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0372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0373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System Testing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System Functional Test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Test entire system against the functional requirements.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System Performance Test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Test the non-functional requirements of the system. For example,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Response times, load testing etc.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System Acceptance Test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Set of tests that the software must pass before it is accepted by the client.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F8F1F-AEB7-4325-BA21-8E15B70E1357}" type="slidenum">
              <a:rPr lang="ar-SA"/>
              <a:pPr>
                <a:defRPr/>
              </a:pPr>
              <a:t>23</a:t>
            </a:fld>
            <a:endParaRPr lang="en-US"/>
          </a:p>
        </p:txBody>
      </p:sp>
      <p:sp>
        <p:nvSpPr>
          <p:cNvPr id="10446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61" name="PB"/>
          <p:cNvSpPr/>
          <p:nvPr/>
        </p:nvSpPr>
        <p:spPr>
          <a:xfrm>
            <a:off x="12700" y="6718300"/>
            <a:ext cx="657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6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23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0446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6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4465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4466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4467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4468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4469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Regression Testing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mtClean="0"/>
              <a:t>Change do not always effect the entire program.</a:t>
            </a:r>
          </a:p>
          <a:p>
            <a:endParaRPr lang="en-US" smtClean="0"/>
          </a:p>
          <a:p>
            <a:r>
              <a:rPr lang="en-US" smtClean="0"/>
              <a:t>Change in one part of system can effect other part.</a:t>
            </a:r>
          </a:p>
          <a:p>
            <a:endParaRPr lang="en-US" smtClean="0"/>
          </a:p>
          <a:p>
            <a:r>
              <a:rPr lang="en-US" smtClean="0"/>
              <a:t>After each change</a:t>
            </a:r>
          </a:p>
          <a:p>
            <a:pPr lvl="1"/>
            <a:r>
              <a:rPr lang="en-US" smtClean="0"/>
              <a:t>Entire test suite of a system must be run again.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72CBC0-6C17-42E0-890B-F3168AD0AFD6}" type="slidenum">
              <a:rPr lang="ar-SA"/>
              <a:pPr>
                <a:defRPr/>
              </a:pPr>
              <a:t>24</a:t>
            </a:fld>
            <a:endParaRPr lang="en-US"/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914400" y="4343400"/>
            <a:ext cx="74676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/>
              <a:t>Need for an automatic test suite execution.</a:t>
            </a:r>
          </a:p>
        </p:txBody>
      </p:sp>
      <p:sp>
        <p:nvSpPr>
          <p:cNvPr id="3482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30" name="PB"/>
          <p:cNvSpPr/>
          <p:nvPr/>
        </p:nvSpPr>
        <p:spPr>
          <a:xfrm>
            <a:off x="12700" y="6718300"/>
            <a:ext cx="6858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3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24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483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3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83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83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836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837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4838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Activities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Boils down to selecting and executing test cases. Test case consists of……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Set of test inputs, of if the program is non-terminating, a sequence of test inputs.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Expected results when the inputs are executed; and 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Execution conditions or execution environment in which the inputs are to be executed.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434C8E-35B1-4E90-9192-D98A4F79BC24}" type="slidenum">
              <a:rPr lang="ar-SA"/>
              <a:pPr>
                <a:defRPr/>
              </a:pPr>
              <a:t>25</a:t>
            </a:fld>
            <a:endParaRPr lang="en-US"/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838200" y="4572000"/>
            <a:ext cx="74676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/>
              <a:t>These steps generally remain same from </a:t>
            </a:r>
          </a:p>
          <a:p>
            <a:pPr algn="ctr"/>
            <a:r>
              <a:rPr lang="en-US" sz="2400" dirty="0"/>
              <a:t>unit testing to system testing.</a:t>
            </a:r>
          </a:p>
        </p:txBody>
      </p:sp>
      <p:sp>
        <p:nvSpPr>
          <p:cNvPr id="11470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701" name="PB"/>
          <p:cNvSpPr/>
          <p:nvPr/>
        </p:nvSpPr>
        <p:spPr>
          <a:xfrm>
            <a:off x="12700" y="6718300"/>
            <a:ext cx="7150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70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25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1470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70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5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6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7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8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9" name="section7"/>
          <p:cNvSpPr/>
          <p:nvPr/>
        </p:nvSpPr>
        <p:spPr>
          <a:xfrm>
            <a:off x="7378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Test Activities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</a:t>
            </a:r>
            <a:r>
              <a:rPr lang="en-US" dirty="0" smtClean="0"/>
              <a:t>Activities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Test </a:t>
            </a:r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Compare the actual behavior with the expected behavior. </a:t>
            </a:r>
          </a:p>
          <a:p>
            <a:pPr lvl="1"/>
            <a:r>
              <a:rPr lang="en-US" dirty="0"/>
              <a:t>Generally can be automated to an extent </a:t>
            </a:r>
            <a:r>
              <a:rPr lang="en-US" dirty="0" smtClean="0"/>
              <a:t>!!!!</a:t>
            </a:r>
          </a:p>
          <a:p>
            <a:r>
              <a:rPr lang="en-US" dirty="0"/>
              <a:t>Test </a:t>
            </a:r>
            <a:r>
              <a:rPr lang="en-US" dirty="0" smtClean="0"/>
              <a:t>Reporting</a:t>
            </a:r>
          </a:p>
          <a:p>
            <a:pPr lvl="1"/>
            <a:r>
              <a:rPr lang="en-US" dirty="0"/>
              <a:t>Report the outcome of the testing.</a:t>
            </a:r>
          </a:p>
          <a:p>
            <a:pPr lvl="2"/>
            <a:r>
              <a:rPr lang="en-US" dirty="0"/>
              <a:t>Developers</a:t>
            </a:r>
          </a:p>
          <a:p>
            <a:pPr lvl="2"/>
            <a:r>
              <a:rPr lang="en-US" dirty="0"/>
              <a:t>Project Mangers etc. </a:t>
            </a:r>
            <a:endParaRPr lang="en-US" dirty="0" smtClean="0"/>
          </a:p>
          <a:p>
            <a:pPr lvl="1"/>
            <a:r>
              <a:rPr lang="en-US" dirty="0"/>
              <a:t>Generally can be automated to an extent !!!!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CBEAF-A34F-488B-BBE1-6BCFBB7650F1}" type="slidenum">
              <a:rPr lang="ar-SA"/>
              <a:pPr>
                <a:defRPr/>
              </a:pPr>
              <a:t>26</a:t>
            </a:fld>
            <a:endParaRPr lang="en-US"/>
          </a:p>
        </p:txBody>
      </p:sp>
      <p:sp>
        <p:nvSpPr>
          <p:cNvPr id="3687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78" name="PB"/>
          <p:cNvSpPr/>
          <p:nvPr/>
        </p:nvSpPr>
        <p:spPr>
          <a:xfrm>
            <a:off x="12700" y="6718300"/>
            <a:ext cx="7429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7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26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688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81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3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4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5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6" name="section7"/>
          <p:cNvSpPr/>
          <p:nvPr/>
        </p:nvSpPr>
        <p:spPr>
          <a:xfrm>
            <a:off x="7378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Test Activities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mtClean="0"/>
              <a:t>Software testing is the process of discovering evidence of defects and failures in software systems.</a:t>
            </a:r>
          </a:p>
          <a:p>
            <a:endParaRPr lang="en-US" smtClean="0"/>
          </a:p>
          <a:p>
            <a:r>
              <a:rPr lang="en-US" smtClean="0"/>
              <a:t>Test early, test often, test enough.</a:t>
            </a:r>
          </a:p>
          <a:p>
            <a:endParaRPr lang="en-US" smtClean="0"/>
          </a:p>
          <a:p>
            <a:r>
              <a:rPr lang="en-US" smtClean="0"/>
              <a:t>Testers should have good understanding of the development process, product.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56273-9903-47BF-89A0-BD478473C009}" type="slidenum">
              <a:rPr lang="ar-SA"/>
              <a:pPr>
                <a:defRPr/>
              </a:pPr>
              <a:t>27</a:t>
            </a:fld>
            <a:endParaRPr lang="en-US"/>
          </a:p>
        </p:txBody>
      </p:sp>
      <p:sp>
        <p:nvSpPr>
          <p:cNvPr id="389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26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27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89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29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1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2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3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4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57683FF2-8C73-47DC-943F-23248B859640}" type="slidenum">
              <a:rPr lang="ar-SA" sz="1400" smtClean="0">
                <a:cs typeface="Arial" charset="0"/>
              </a:rPr>
              <a:pPr/>
              <a:t>3</a:t>
            </a:fld>
            <a:endParaRPr lang="en-US" sz="1400" smtClean="0">
              <a:cs typeface="Arial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Testing Motivation	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Intel Pentium Floating-Point Bug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(</a:t>
            </a:r>
            <a:r>
              <a:rPr lang="en-US" sz="2400" dirty="0" smtClean="0"/>
              <a:t>4195835/3145727)* 3145727 - 4195835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If </a:t>
            </a:r>
            <a:r>
              <a:rPr lang="en-US" sz="2400" dirty="0" smtClean="0"/>
              <a:t>answer is ZERO, your computer is fine.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Anything </a:t>
            </a:r>
            <a:r>
              <a:rPr lang="en-US" sz="2400" dirty="0" smtClean="0"/>
              <a:t>else, you have old Intel Pentium CPU with floating-point division bug.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A </a:t>
            </a:r>
            <a:r>
              <a:rPr lang="en-US" sz="2400" dirty="0" smtClean="0"/>
              <a:t>software bug burned into a computer chip and reproduced over and over in the manufacturing process. </a:t>
            </a: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838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Motivation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906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Testing Motivation	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NASA </a:t>
            </a:r>
            <a:r>
              <a:rPr lang="en-US" sz="2800" dirty="0"/>
              <a:t>Mars Polar Lander, 1999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3rd </a:t>
            </a:r>
            <a:r>
              <a:rPr lang="en-US" sz="2400" dirty="0"/>
              <a:t>December 1999, Mars Polar Lander disappeared during its landing attempt.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Failure </a:t>
            </a:r>
            <a:r>
              <a:rPr lang="en-US" sz="2400" dirty="0"/>
              <a:t>Review Board concludes the likely failure reason was the unexpected setting of a single data bit.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Most </a:t>
            </a:r>
            <a:r>
              <a:rPr lang="en-US" sz="2400" dirty="0"/>
              <a:t>alarming was why the problem was not caught by internal </a:t>
            </a:r>
            <a:r>
              <a:rPr lang="en-US" sz="2400" dirty="0" smtClean="0"/>
              <a:t>tests.</a:t>
            </a:r>
            <a:endParaRPr lang="en-US" sz="24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5786B0-D37D-45B0-8812-51C1656A1DE2}" type="slidenum">
              <a:rPr lang="ar-SA"/>
              <a:pPr>
                <a:defRPr/>
              </a:pPr>
              <a:t>4</a:t>
            </a:fld>
            <a:endParaRPr lang="en-US"/>
          </a:p>
        </p:txBody>
      </p:sp>
      <p:sp>
        <p:nvSpPr>
          <p:cNvPr id="3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B"/>
          <p:cNvSpPr/>
          <p:nvPr/>
        </p:nvSpPr>
        <p:spPr>
          <a:xfrm>
            <a:off x="12700" y="6718300"/>
            <a:ext cx="111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126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Motivation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269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70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71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72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73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19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Software Testing Motivation	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Malaysia Airlines Jetliner, August 2005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Flight </a:t>
            </a:r>
            <a:r>
              <a:rPr lang="en-US" sz="2400" dirty="0" smtClean="0"/>
              <a:t>between Perth, Australia and Kuala </a:t>
            </a:r>
            <a:r>
              <a:rPr lang="en-US" sz="2400" dirty="0" err="1" smtClean="0"/>
              <a:t>Lampur</a:t>
            </a:r>
            <a:r>
              <a:rPr lang="en-US" sz="2400" dirty="0" smtClean="0"/>
              <a:t>, Malaysia zoomed 3,000 feet upwards.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A </a:t>
            </a:r>
            <a:r>
              <a:rPr lang="en-US" sz="2400" dirty="0" smtClean="0"/>
              <a:t>defective software program had provided incorrect data about the aircraft’s speed and acceleration, confusing flight computers.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BCF638-8B15-45D5-BB25-45DCECABA69B}" type="slidenum">
              <a:rPr lang="ar-SA"/>
              <a:pPr>
                <a:defRPr/>
              </a:pPr>
              <a:t>5</a:t>
            </a:fld>
            <a:endParaRPr lang="en-US"/>
          </a:p>
        </p:txBody>
      </p:sp>
      <p:sp>
        <p:nvSpPr>
          <p:cNvPr id="1434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50" name="PB"/>
          <p:cNvSpPr/>
          <p:nvPr/>
        </p:nvSpPr>
        <p:spPr>
          <a:xfrm>
            <a:off x="12700" y="6718300"/>
            <a:ext cx="1409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5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435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5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Motivation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35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5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56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57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58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Software Testing?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process of finding evidence of defects in software systems.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Establishing confidence that a program does what it is supposed to do.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6777D5-4A9E-4CA5-80FF-B9D38C1EB918}" type="slidenum">
              <a:rPr lang="ar-SA"/>
              <a:pPr>
                <a:defRPr/>
              </a:pPr>
              <a:t>6</a:t>
            </a:fld>
            <a:endParaRPr lang="en-US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990600" y="3733800"/>
            <a:ext cx="7467600" cy="167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 smtClean="0"/>
              <a:t>Software </a:t>
            </a:r>
            <a:r>
              <a:rPr lang="en-US" sz="3200" dirty="0"/>
              <a:t>testing is not debugging</a:t>
            </a:r>
            <a:r>
              <a:rPr lang="en-US" sz="3200" dirty="0" smtClean="0"/>
              <a:t>.</a:t>
            </a:r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Software </a:t>
            </a:r>
            <a:r>
              <a:rPr lang="en-US" sz="3200" dirty="0"/>
              <a:t>testing is not quality </a:t>
            </a:r>
            <a:r>
              <a:rPr lang="en-US" sz="3200" dirty="0" smtClean="0"/>
              <a:t>assurance</a:t>
            </a:r>
            <a:endParaRPr lang="en-US" sz="3200" dirty="0"/>
          </a:p>
        </p:txBody>
      </p:sp>
      <p:sp>
        <p:nvSpPr>
          <p:cNvPr id="2868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5" name="PB"/>
          <p:cNvSpPr/>
          <p:nvPr/>
        </p:nvSpPr>
        <p:spPr>
          <a:xfrm>
            <a:off x="12700" y="6718300"/>
            <a:ext cx="170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68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8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89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690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91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92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93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EDCAF12F-A892-46DB-99AA-CD678552E464}" type="slidenum">
              <a:rPr lang="ar-SA" sz="1400" smtClean="0">
                <a:cs typeface="Arial" charset="0"/>
              </a:rPr>
              <a:pPr/>
              <a:t>7</a:t>
            </a:fld>
            <a:endParaRPr lang="en-US" sz="1400" smtClean="0">
              <a:cs typeface="Arial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Software Testing </a:t>
            </a:r>
            <a:r>
              <a:rPr lang="en-US" sz="2800" dirty="0" err="1" smtClean="0"/>
              <a:t>Vs</a:t>
            </a:r>
            <a:r>
              <a:rPr lang="en-US" sz="2800" dirty="0" smtClean="0"/>
              <a:t> Quality Assurance (QA)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Testing is necessary but not enough for QA process.</a:t>
            </a:r>
          </a:p>
          <a:p>
            <a:pPr lvl="1" eaLnBrk="1" hangingPunct="1"/>
            <a:r>
              <a:rPr lang="en-US" sz="2400" dirty="0" smtClean="0"/>
              <a:t>Testing contributes to improve quality by helping to identify problems.</a:t>
            </a:r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QA </a:t>
            </a:r>
            <a:r>
              <a:rPr lang="en-US" sz="2800" dirty="0" smtClean="0"/>
              <a:t>sets standards that project members (including testers) should follow in order to build a better software.</a:t>
            </a: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198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7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Software Testing?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Correctness of software with respect to requirements or intent;</a:t>
            </a:r>
          </a:p>
          <a:p>
            <a:endParaRPr lang="en-US" sz="2800" dirty="0" smtClean="0"/>
          </a:p>
          <a:p>
            <a:r>
              <a:rPr lang="en-US" sz="2800" dirty="0" smtClean="0"/>
              <a:t>Performance of software under various conditions;</a:t>
            </a:r>
          </a:p>
          <a:p>
            <a:endParaRPr lang="en-US" sz="2800" dirty="0" smtClean="0"/>
          </a:p>
          <a:p>
            <a:r>
              <a:rPr lang="en-US" sz="2800" dirty="0" smtClean="0"/>
              <a:t>Robustness of software, its ability to handle erroneous input and unanticipated conditions;</a:t>
            </a:r>
          </a:p>
          <a:p>
            <a:endParaRPr lang="en-US" sz="2800" dirty="0" smtClean="0"/>
          </a:p>
          <a:p>
            <a:r>
              <a:rPr lang="en-US" sz="2800" dirty="0" smtClean="0"/>
              <a:t>Installation and other facets of a software release.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7591B0-E5DC-4C42-BAC9-84AC45C93B1A}" type="slidenum">
              <a:rPr lang="ar-SA"/>
              <a:pPr>
                <a:defRPr/>
              </a:pPr>
              <a:t>8</a:t>
            </a:fld>
            <a:endParaRPr lang="en-US"/>
          </a:p>
        </p:txBody>
      </p:sp>
      <p:sp>
        <p:nvSpPr>
          <p:cNvPr id="174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2" name="PB"/>
          <p:cNvSpPr/>
          <p:nvPr/>
        </p:nvSpPr>
        <p:spPr>
          <a:xfrm>
            <a:off x="12700" y="6718300"/>
            <a:ext cx="2273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74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5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26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427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28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29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30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Basic Definitions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Failure</a:t>
            </a:r>
          </a:p>
          <a:p>
            <a:pPr lvl="1"/>
            <a:r>
              <a:rPr lang="en-US" dirty="0" smtClean="0"/>
              <a:t>There is a deviation of the observed behavior of a program or a system from its specification.</a:t>
            </a:r>
          </a:p>
          <a:p>
            <a:r>
              <a:rPr lang="en-US" dirty="0" smtClean="0"/>
              <a:t>Fault</a:t>
            </a:r>
          </a:p>
          <a:p>
            <a:pPr lvl="1"/>
            <a:r>
              <a:rPr lang="en-US" dirty="0" smtClean="0"/>
              <a:t>An incorrect step, process or data definition.</a:t>
            </a:r>
          </a:p>
          <a:p>
            <a:pPr marL="0" indent="0">
              <a:buNone/>
            </a:pPr>
            <a:r>
              <a:rPr lang="en-US" dirty="0" smtClean="0"/>
              <a:t>Example</a:t>
            </a:r>
            <a:r>
              <a:rPr lang="en-US" dirty="0"/>
              <a:t>: </a:t>
            </a:r>
            <a:r>
              <a:rPr lang="en-US" dirty="0" smtClean="0"/>
              <a:t>for </a:t>
            </a:r>
            <a:r>
              <a:rPr lang="en-US" dirty="0"/>
              <a:t>any integer n, square (n) = n*n.</a:t>
            </a:r>
          </a:p>
          <a:p>
            <a:pPr>
              <a:buFont typeface="Wingdings" pitchFamily="2" charset="2"/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square (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x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){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		return x*2;</a:t>
            </a:r>
          </a:p>
          <a:p>
            <a:pPr>
              <a:buFont typeface="Wingdings" pitchFamily="2" charset="2"/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343C09-D1AC-4D90-9768-760AD134B40D}" type="slidenum">
              <a:rPr lang="ar-SA"/>
              <a:pPr>
                <a:defRPr/>
              </a:pPr>
              <a:t>9</a:t>
            </a:fld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800600" y="4285342"/>
            <a:ext cx="3429000" cy="185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dirty="0"/>
              <a:t>Square </a:t>
            </a:r>
            <a:r>
              <a:rPr lang="en-US" sz="2400" dirty="0" smtClean="0"/>
              <a:t>(2) </a:t>
            </a:r>
            <a:r>
              <a:rPr lang="en-US" sz="2400" dirty="0"/>
              <a:t>= </a:t>
            </a:r>
            <a:r>
              <a:rPr lang="en-US" sz="2400" dirty="0" smtClean="0"/>
              <a:t>4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Square </a:t>
            </a:r>
            <a:r>
              <a:rPr lang="en-US" sz="2400" dirty="0"/>
              <a:t>(3) = 6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371600" y="4724400"/>
            <a:ext cx="2438400" cy="1324743"/>
            <a:chOff x="1371600" y="4648200"/>
            <a:chExt cx="2438400" cy="1324743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886120" y="5265057"/>
              <a:ext cx="140936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4000" b="1" dirty="0">
                  <a:solidFill>
                    <a:srgbClr val="FF0000"/>
                  </a:solidFill>
                </a:rPr>
                <a:t>Fault</a:t>
              </a: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1371600" y="4648200"/>
              <a:ext cx="2438400" cy="60960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4572000" y="3886200"/>
            <a:ext cx="0" cy="2209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867400" y="388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Test cases</a:t>
            </a:r>
            <a:endParaRPr lang="en-US" b="1" dirty="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086600" y="5426371"/>
            <a:ext cx="18662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4000" b="1" dirty="0" smtClean="0">
                <a:solidFill>
                  <a:srgbClr val="FF0000"/>
                </a:solidFill>
              </a:rPr>
              <a:t>Failure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7086600" y="4343400"/>
            <a:ext cx="20104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4000" b="1" dirty="0" smtClean="0">
                <a:solidFill>
                  <a:srgbClr val="0000FF"/>
                </a:solidFill>
              </a:rPr>
              <a:t>Correct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0600" y="3897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Implementation</a:t>
            </a:r>
            <a:endParaRPr lang="en-US" b="1" dirty="0"/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533400" y="4255532"/>
            <a:ext cx="84194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59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6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846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6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63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464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65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66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67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6076</TotalTime>
  <Words>1700</Words>
  <Application>Microsoft Office PowerPoint</Application>
  <PresentationFormat>On-screen Show (4:3)</PresentationFormat>
  <Paragraphs>455</Paragraphs>
  <Slides>27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SWE205 2011-09-26 (with Tabs)</vt:lpstr>
      <vt:lpstr>Lecture # 24 Software Testing  </vt:lpstr>
      <vt:lpstr>Software Testing Motivation </vt:lpstr>
      <vt:lpstr>Software Testing Motivation </vt:lpstr>
      <vt:lpstr>Software Testing Motivation </vt:lpstr>
      <vt:lpstr>Software Testing Motivation </vt:lpstr>
      <vt:lpstr>What is Software Testing?</vt:lpstr>
      <vt:lpstr>Software Testing Vs Quality Assurance (QA)</vt:lpstr>
      <vt:lpstr>What is Software Testing?</vt:lpstr>
      <vt:lpstr>Basic Definitions</vt:lpstr>
      <vt:lpstr>Important Considerations</vt:lpstr>
      <vt:lpstr>Why do Failure Occur?</vt:lpstr>
      <vt:lpstr>Root Causes of Failures</vt:lpstr>
      <vt:lpstr>Failure Costs</vt:lpstr>
      <vt:lpstr>Types of Testing</vt:lpstr>
      <vt:lpstr>Black-Box Testing</vt:lpstr>
      <vt:lpstr>Black-box Testing</vt:lpstr>
      <vt:lpstr>Black-box Testing</vt:lpstr>
      <vt:lpstr>White-Box Testing</vt:lpstr>
      <vt:lpstr>White-Box Testing</vt:lpstr>
      <vt:lpstr>Levels of Testing</vt:lpstr>
      <vt:lpstr>Unit Testing</vt:lpstr>
      <vt:lpstr>Integration Testing</vt:lpstr>
      <vt:lpstr>System Testing</vt:lpstr>
      <vt:lpstr>Regression Testing</vt:lpstr>
      <vt:lpstr>Test Activities</vt:lpstr>
      <vt:lpstr>Test Activities (cont)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Khalid Aljasser</cp:lastModifiedBy>
  <cp:revision>99</cp:revision>
  <dcterms:created xsi:type="dcterms:W3CDTF">2009-05-13T12:15:11Z</dcterms:created>
  <dcterms:modified xsi:type="dcterms:W3CDTF">2011-11-27T05:16:34Z</dcterms:modified>
</cp:coreProperties>
</file>